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6" r:id="rId3"/>
    <p:sldId id="277" r:id="rId4"/>
    <p:sldId id="275" r:id="rId5"/>
    <p:sldId id="285" r:id="rId6"/>
    <p:sldId id="269" r:id="rId7"/>
    <p:sldId id="268" r:id="rId8"/>
    <p:sldId id="258" r:id="rId9"/>
    <p:sldId id="267" r:id="rId10"/>
    <p:sldId id="257" r:id="rId11"/>
    <p:sldId id="259" r:id="rId12"/>
    <p:sldId id="261" r:id="rId13"/>
    <p:sldId id="262" r:id="rId14"/>
    <p:sldId id="279" r:id="rId15"/>
    <p:sldId id="260" r:id="rId16"/>
    <p:sldId id="272" r:id="rId17"/>
    <p:sldId id="273" r:id="rId18"/>
    <p:sldId id="264" r:id="rId19"/>
    <p:sldId id="265" r:id="rId20"/>
    <p:sldId id="281" r:id="rId21"/>
    <p:sldId id="280" r:id="rId22"/>
    <p:sldId id="278" r:id="rId23"/>
    <p:sldId id="270" r:id="rId24"/>
    <p:sldId id="274" r:id="rId25"/>
    <p:sldId id="271" r:id="rId26"/>
    <p:sldId id="282" r:id="rId27"/>
    <p:sldId id="284"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503" autoAdjust="0"/>
    <p:restoredTop sz="94660"/>
  </p:normalViewPr>
  <p:slideViewPr>
    <p:cSldViewPr snapToGrid="0">
      <p:cViewPr varScale="1">
        <p:scale>
          <a:sx n="85" d="100"/>
          <a:sy n="85" d="100"/>
        </p:scale>
        <p:origin x="475" y="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6DE9ED-E74E-48E4-82EC-E0C959B2C3C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C190160-E2FF-4BD9-9DA6-DC048D11CE5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DF4311C-465D-420C-820B-200F695FCE52}"/>
              </a:ext>
            </a:extLst>
          </p:cNvPr>
          <p:cNvSpPr>
            <a:spLocks noGrp="1"/>
          </p:cNvSpPr>
          <p:nvPr>
            <p:ph type="dt" sz="half" idx="10"/>
          </p:nvPr>
        </p:nvSpPr>
        <p:spPr/>
        <p:txBody>
          <a:bodyPr/>
          <a:lstStyle/>
          <a:p>
            <a:fld id="{7171F0E0-4558-4685-BB94-1C694F3C394D}" type="datetimeFigureOut">
              <a:rPr lang="en-GB" smtClean="0"/>
              <a:t>07/05/2026</a:t>
            </a:fld>
            <a:endParaRPr lang="en-GB"/>
          </a:p>
        </p:txBody>
      </p:sp>
      <p:sp>
        <p:nvSpPr>
          <p:cNvPr id="5" name="Footer Placeholder 4">
            <a:extLst>
              <a:ext uri="{FF2B5EF4-FFF2-40B4-BE49-F238E27FC236}">
                <a16:creationId xmlns:a16="http://schemas.microsoft.com/office/drawing/2014/main" id="{9AB8C16E-4F36-4C08-A8CD-380FF37095A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7BDCF15-E8CA-4C35-B9C2-CE588ADC08A2}"/>
              </a:ext>
            </a:extLst>
          </p:cNvPr>
          <p:cNvSpPr>
            <a:spLocks noGrp="1"/>
          </p:cNvSpPr>
          <p:nvPr>
            <p:ph type="sldNum" sz="quarter" idx="12"/>
          </p:nvPr>
        </p:nvSpPr>
        <p:spPr/>
        <p:txBody>
          <a:bodyPr/>
          <a:lstStyle/>
          <a:p>
            <a:fld id="{5D8315A8-9961-4872-8ECB-1B8C39B48EB3}" type="slidenum">
              <a:rPr lang="en-GB" smtClean="0"/>
              <a:t>‹#›</a:t>
            </a:fld>
            <a:endParaRPr lang="en-GB"/>
          </a:p>
        </p:txBody>
      </p:sp>
    </p:spTree>
    <p:extLst>
      <p:ext uri="{BB962C8B-B14F-4D97-AF65-F5344CB8AC3E}">
        <p14:creationId xmlns:p14="http://schemas.microsoft.com/office/powerpoint/2010/main" val="20273878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17B875-861E-4FD7-B9FB-FD61074AD6D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4D2D97E-2569-48A5-A25D-7F83E05F490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C52891F-F2C4-4F74-965E-91CD28B73631}"/>
              </a:ext>
            </a:extLst>
          </p:cNvPr>
          <p:cNvSpPr>
            <a:spLocks noGrp="1"/>
          </p:cNvSpPr>
          <p:nvPr>
            <p:ph type="dt" sz="half" idx="10"/>
          </p:nvPr>
        </p:nvSpPr>
        <p:spPr/>
        <p:txBody>
          <a:bodyPr/>
          <a:lstStyle/>
          <a:p>
            <a:fld id="{7171F0E0-4558-4685-BB94-1C694F3C394D}" type="datetimeFigureOut">
              <a:rPr lang="en-GB" smtClean="0"/>
              <a:t>07/05/2026</a:t>
            </a:fld>
            <a:endParaRPr lang="en-GB"/>
          </a:p>
        </p:txBody>
      </p:sp>
      <p:sp>
        <p:nvSpPr>
          <p:cNvPr id="5" name="Footer Placeholder 4">
            <a:extLst>
              <a:ext uri="{FF2B5EF4-FFF2-40B4-BE49-F238E27FC236}">
                <a16:creationId xmlns:a16="http://schemas.microsoft.com/office/drawing/2014/main" id="{96690883-92F8-4509-8D93-85B3212A5B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9850F0A-DDE8-499D-A6D0-06A3ABC6CF77}"/>
              </a:ext>
            </a:extLst>
          </p:cNvPr>
          <p:cNvSpPr>
            <a:spLocks noGrp="1"/>
          </p:cNvSpPr>
          <p:nvPr>
            <p:ph type="sldNum" sz="quarter" idx="12"/>
          </p:nvPr>
        </p:nvSpPr>
        <p:spPr/>
        <p:txBody>
          <a:bodyPr/>
          <a:lstStyle/>
          <a:p>
            <a:fld id="{5D8315A8-9961-4872-8ECB-1B8C39B48EB3}" type="slidenum">
              <a:rPr lang="en-GB" smtClean="0"/>
              <a:t>‹#›</a:t>
            </a:fld>
            <a:endParaRPr lang="en-GB"/>
          </a:p>
        </p:txBody>
      </p:sp>
    </p:spTree>
    <p:extLst>
      <p:ext uri="{BB962C8B-B14F-4D97-AF65-F5344CB8AC3E}">
        <p14:creationId xmlns:p14="http://schemas.microsoft.com/office/powerpoint/2010/main" val="4049260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813FCE-FE12-4874-95D6-75BDA45AB42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0CA2EBA-2253-4D17-87DF-D85BE011E04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FE5AC1A-96FF-4C2E-9C55-97958CC8A869}"/>
              </a:ext>
            </a:extLst>
          </p:cNvPr>
          <p:cNvSpPr>
            <a:spLocks noGrp="1"/>
          </p:cNvSpPr>
          <p:nvPr>
            <p:ph type="dt" sz="half" idx="10"/>
          </p:nvPr>
        </p:nvSpPr>
        <p:spPr/>
        <p:txBody>
          <a:bodyPr/>
          <a:lstStyle/>
          <a:p>
            <a:fld id="{7171F0E0-4558-4685-BB94-1C694F3C394D}" type="datetimeFigureOut">
              <a:rPr lang="en-GB" smtClean="0"/>
              <a:t>07/05/2026</a:t>
            </a:fld>
            <a:endParaRPr lang="en-GB"/>
          </a:p>
        </p:txBody>
      </p:sp>
      <p:sp>
        <p:nvSpPr>
          <p:cNvPr id="5" name="Footer Placeholder 4">
            <a:extLst>
              <a:ext uri="{FF2B5EF4-FFF2-40B4-BE49-F238E27FC236}">
                <a16:creationId xmlns:a16="http://schemas.microsoft.com/office/drawing/2014/main" id="{18CF9AB4-8053-4B2F-BAC2-6D4F2C423FD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3D1870-851C-40F3-A0D6-713FE7F7E84A}"/>
              </a:ext>
            </a:extLst>
          </p:cNvPr>
          <p:cNvSpPr>
            <a:spLocks noGrp="1"/>
          </p:cNvSpPr>
          <p:nvPr>
            <p:ph type="sldNum" sz="quarter" idx="12"/>
          </p:nvPr>
        </p:nvSpPr>
        <p:spPr/>
        <p:txBody>
          <a:bodyPr/>
          <a:lstStyle/>
          <a:p>
            <a:fld id="{5D8315A8-9961-4872-8ECB-1B8C39B48EB3}" type="slidenum">
              <a:rPr lang="en-GB" smtClean="0"/>
              <a:t>‹#›</a:t>
            </a:fld>
            <a:endParaRPr lang="en-GB"/>
          </a:p>
        </p:txBody>
      </p:sp>
    </p:spTree>
    <p:extLst>
      <p:ext uri="{BB962C8B-B14F-4D97-AF65-F5344CB8AC3E}">
        <p14:creationId xmlns:p14="http://schemas.microsoft.com/office/powerpoint/2010/main" val="35751445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CE7D17-24F6-4B1B-944A-C504A69C3B8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346BCB2-FDD0-4050-94AF-992A4EC123A8}"/>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D35B484-D8CC-409E-8D8A-A17054AB2F7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B16FAD9-E05B-4FC1-A281-C28E30C77929}"/>
              </a:ext>
            </a:extLst>
          </p:cNvPr>
          <p:cNvSpPr>
            <a:spLocks noGrp="1"/>
          </p:cNvSpPr>
          <p:nvPr>
            <p:ph type="dt" sz="half" idx="10"/>
          </p:nvPr>
        </p:nvSpPr>
        <p:spPr/>
        <p:txBody>
          <a:bodyPr/>
          <a:lstStyle/>
          <a:p>
            <a:fld id="{7171F0E0-4558-4685-BB94-1C694F3C394D}" type="datetimeFigureOut">
              <a:rPr lang="en-GB" smtClean="0"/>
              <a:t>07/05/2026</a:t>
            </a:fld>
            <a:endParaRPr lang="en-GB"/>
          </a:p>
        </p:txBody>
      </p:sp>
      <p:sp>
        <p:nvSpPr>
          <p:cNvPr id="6" name="Footer Placeholder 5">
            <a:extLst>
              <a:ext uri="{FF2B5EF4-FFF2-40B4-BE49-F238E27FC236}">
                <a16:creationId xmlns:a16="http://schemas.microsoft.com/office/drawing/2014/main" id="{51BD01AB-8A8A-469F-984B-A7D456BCEF1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37229CF-34EA-40E3-8E3F-2518EE10D2E0}"/>
              </a:ext>
            </a:extLst>
          </p:cNvPr>
          <p:cNvSpPr>
            <a:spLocks noGrp="1"/>
          </p:cNvSpPr>
          <p:nvPr>
            <p:ph type="sldNum" sz="quarter" idx="12"/>
          </p:nvPr>
        </p:nvSpPr>
        <p:spPr/>
        <p:txBody>
          <a:bodyPr/>
          <a:lstStyle/>
          <a:p>
            <a:fld id="{5D8315A8-9961-4872-8ECB-1B8C39B48EB3}" type="slidenum">
              <a:rPr lang="en-GB" smtClean="0"/>
              <a:t>‹#›</a:t>
            </a:fld>
            <a:endParaRPr lang="en-GB"/>
          </a:p>
        </p:txBody>
      </p:sp>
    </p:spTree>
    <p:extLst>
      <p:ext uri="{BB962C8B-B14F-4D97-AF65-F5344CB8AC3E}">
        <p14:creationId xmlns:p14="http://schemas.microsoft.com/office/powerpoint/2010/main" val="9131220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08A137-F3FB-462A-8E0C-58A05194D33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07C647-1193-4957-8345-829C614FB6C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8F4CB4B-3E52-47A4-BB44-4ABA8C6E8A2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0340B36-CDD8-40E3-9362-DC9306F20B9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7D065DFE-C112-44D6-AD19-3A54087F0FE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F43E6B9-6E08-4B2D-9EC1-FF7A45FABB03}"/>
              </a:ext>
            </a:extLst>
          </p:cNvPr>
          <p:cNvSpPr>
            <a:spLocks noGrp="1"/>
          </p:cNvSpPr>
          <p:nvPr>
            <p:ph type="dt" sz="half" idx="10"/>
          </p:nvPr>
        </p:nvSpPr>
        <p:spPr/>
        <p:txBody>
          <a:bodyPr/>
          <a:lstStyle/>
          <a:p>
            <a:fld id="{7171F0E0-4558-4685-BB94-1C694F3C394D}" type="datetimeFigureOut">
              <a:rPr lang="en-GB" smtClean="0"/>
              <a:t>07/05/2026</a:t>
            </a:fld>
            <a:endParaRPr lang="en-GB"/>
          </a:p>
        </p:txBody>
      </p:sp>
      <p:sp>
        <p:nvSpPr>
          <p:cNvPr id="8" name="Footer Placeholder 7">
            <a:extLst>
              <a:ext uri="{FF2B5EF4-FFF2-40B4-BE49-F238E27FC236}">
                <a16:creationId xmlns:a16="http://schemas.microsoft.com/office/drawing/2014/main" id="{B8CB61D4-AAF2-4A9D-9579-AC3E4A3F722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D5F94C7-8A62-431A-BF3F-50A77073776D}"/>
              </a:ext>
            </a:extLst>
          </p:cNvPr>
          <p:cNvSpPr>
            <a:spLocks noGrp="1"/>
          </p:cNvSpPr>
          <p:nvPr>
            <p:ph type="sldNum" sz="quarter" idx="12"/>
          </p:nvPr>
        </p:nvSpPr>
        <p:spPr/>
        <p:txBody>
          <a:bodyPr/>
          <a:lstStyle/>
          <a:p>
            <a:fld id="{5D8315A8-9961-4872-8ECB-1B8C39B48EB3}" type="slidenum">
              <a:rPr lang="en-GB" smtClean="0"/>
              <a:t>‹#›</a:t>
            </a:fld>
            <a:endParaRPr lang="en-GB"/>
          </a:p>
        </p:txBody>
      </p:sp>
    </p:spTree>
    <p:extLst>
      <p:ext uri="{BB962C8B-B14F-4D97-AF65-F5344CB8AC3E}">
        <p14:creationId xmlns:p14="http://schemas.microsoft.com/office/powerpoint/2010/main" val="30083847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96BA37-F91B-4B34-8BF0-AFFF306689F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23825D7-819E-48DB-A3B2-A010F401BA14}"/>
              </a:ext>
            </a:extLst>
          </p:cNvPr>
          <p:cNvSpPr>
            <a:spLocks noGrp="1"/>
          </p:cNvSpPr>
          <p:nvPr>
            <p:ph type="dt" sz="half" idx="10"/>
          </p:nvPr>
        </p:nvSpPr>
        <p:spPr/>
        <p:txBody>
          <a:bodyPr/>
          <a:lstStyle/>
          <a:p>
            <a:fld id="{7171F0E0-4558-4685-BB94-1C694F3C394D}" type="datetimeFigureOut">
              <a:rPr lang="en-GB" smtClean="0"/>
              <a:t>07/05/2026</a:t>
            </a:fld>
            <a:endParaRPr lang="en-GB"/>
          </a:p>
        </p:txBody>
      </p:sp>
      <p:sp>
        <p:nvSpPr>
          <p:cNvPr id="4" name="Footer Placeholder 3">
            <a:extLst>
              <a:ext uri="{FF2B5EF4-FFF2-40B4-BE49-F238E27FC236}">
                <a16:creationId xmlns:a16="http://schemas.microsoft.com/office/drawing/2014/main" id="{20FBCDE6-5BDE-4DE9-A942-CEAFD1974B7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22D9BD4-008D-4219-9E4F-C34EAC2B194E}"/>
              </a:ext>
            </a:extLst>
          </p:cNvPr>
          <p:cNvSpPr>
            <a:spLocks noGrp="1"/>
          </p:cNvSpPr>
          <p:nvPr>
            <p:ph type="sldNum" sz="quarter" idx="12"/>
          </p:nvPr>
        </p:nvSpPr>
        <p:spPr/>
        <p:txBody>
          <a:bodyPr/>
          <a:lstStyle/>
          <a:p>
            <a:fld id="{5D8315A8-9961-4872-8ECB-1B8C39B48EB3}" type="slidenum">
              <a:rPr lang="en-GB" smtClean="0"/>
              <a:t>‹#›</a:t>
            </a:fld>
            <a:endParaRPr lang="en-GB"/>
          </a:p>
        </p:txBody>
      </p:sp>
    </p:spTree>
    <p:extLst>
      <p:ext uri="{BB962C8B-B14F-4D97-AF65-F5344CB8AC3E}">
        <p14:creationId xmlns:p14="http://schemas.microsoft.com/office/powerpoint/2010/main" val="7724868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3ED5C4C-F128-47AD-97EB-2BC17133D171}"/>
              </a:ext>
            </a:extLst>
          </p:cNvPr>
          <p:cNvSpPr>
            <a:spLocks noGrp="1"/>
          </p:cNvSpPr>
          <p:nvPr>
            <p:ph type="dt" sz="half" idx="10"/>
          </p:nvPr>
        </p:nvSpPr>
        <p:spPr/>
        <p:txBody>
          <a:bodyPr/>
          <a:lstStyle/>
          <a:p>
            <a:fld id="{7171F0E0-4558-4685-BB94-1C694F3C394D}" type="datetimeFigureOut">
              <a:rPr lang="en-GB" smtClean="0"/>
              <a:t>07/05/2026</a:t>
            </a:fld>
            <a:endParaRPr lang="en-GB"/>
          </a:p>
        </p:txBody>
      </p:sp>
      <p:sp>
        <p:nvSpPr>
          <p:cNvPr id="3" name="Footer Placeholder 2">
            <a:extLst>
              <a:ext uri="{FF2B5EF4-FFF2-40B4-BE49-F238E27FC236}">
                <a16:creationId xmlns:a16="http://schemas.microsoft.com/office/drawing/2014/main" id="{3F63464D-F6E8-41F8-9439-4F3ADBE0133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504D2D7-7C4B-40BE-BD7A-895826216497}"/>
              </a:ext>
            </a:extLst>
          </p:cNvPr>
          <p:cNvSpPr>
            <a:spLocks noGrp="1"/>
          </p:cNvSpPr>
          <p:nvPr>
            <p:ph type="sldNum" sz="quarter" idx="12"/>
          </p:nvPr>
        </p:nvSpPr>
        <p:spPr/>
        <p:txBody>
          <a:bodyPr/>
          <a:lstStyle/>
          <a:p>
            <a:fld id="{5D8315A8-9961-4872-8ECB-1B8C39B48EB3}" type="slidenum">
              <a:rPr lang="en-GB" smtClean="0"/>
              <a:t>‹#›</a:t>
            </a:fld>
            <a:endParaRPr lang="en-GB"/>
          </a:p>
        </p:txBody>
      </p:sp>
    </p:spTree>
    <p:extLst>
      <p:ext uri="{BB962C8B-B14F-4D97-AF65-F5344CB8AC3E}">
        <p14:creationId xmlns:p14="http://schemas.microsoft.com/office/powerpoint/2010/main" val="26203329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AAAFFC-1015-4AD1-9D97-D3F553B46D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19EF991-9893-4CB9-B811-1247E14A0E6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A0AACC9-8443-4C3A-B041-FFFD120D4AF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850CC5D-E801-4B63-9F1B-6ED255F1A59F}"/>
              </a:ext>
            </a:extLst>
          </p:cNvPr>
          <p:cNvSpPr>
            <a:spLocks noGrp="1"/>
          </p:cNvSpPr>
          <p:nvPr>
            <p:ph type="dt" sz="half" idx="10"/>
          </p:nvPr>
        </p:nvSpPr>
        <p:spPr/>
        <p:txBody>
          <a:bodyPr/>
          <a:lstStyle/>
          <a:p>
            <a:fld id="{7171F0E0-4558-4685-BB94-1C694F3C394D}" type="datetimeFigureOut">
              <a:rPr lang="en-GB" smtClean="0"/>
              <a:t>07/05/2026</a:t>
            </a:fld>
            <a:endParaRPr lang="en-GB"/>
          </a:p>
        </p:txBody>
      </p:sp>
      <p:sp>
        <p:nvSpPr>
          <p:cNvPr id="6" name="Footer Placeholder 5">
            <a:extLst>
              <a:ext uri="{FF2B5EF4-FFF2-40B4-BE49-F238E27FC236}">
                <a16:creationId xmlns:a16="http://schemas.microsoft.com/office/drawing/2014/main" id="{1D0724BE-75E8-4FC2-BE05-94BBD6C3AED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6807497-408E-4662-89D8-EC92E2BDEEE5}"/>
              </a:ext>
            </a:extLst>
          </p:cNvPr>
          <p:cNvSpPr>
            <a:spLocks noGrp="1"/>
          </p:cNvSpPr>
          <p:nvPr>
            <p:ph type="sldNum" sz="quarter" idx="12"/>
          </p:nvPr>
        </p:nvSpPr>
        <p:spPr/>
        <p:txBody>
          <a:bodyPr/>
          <a:lstStyle/>
          <a:p>
            <a:fld id="{5D8315A8-9961-4872-8ECB-1B8C39B48EB3}" type="slidenum">
              <a:rPr lang="en-GB" smtClean="0"/>
              <a:t>‹#›</a:t>
            </a:fld>
            <a:endParaRPr lang="en-GB"/>
          </a:p>
        </p:txBody>
      </p:sp>
    </p:spTree>
    <p:extLst>
      <p:ext uri="{BB962C8B-B14F-4D97-AF65-F5344CB8AC3E}">
        <p14:creationId xmlns:p14="http://schemas.microsoft.com/office/powerpoint/2010/main" val="13517889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51CAE7-844C-40E5-9898-DE656B911D7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7E5A94D-49ED-43A4-B6C0-3AEB0004BF1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6B11CAE-EEC7-4F8D-AACD-19CF0B11A42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F39811B-B712-4A43-AC1B-74ED2A9C3101}"/>
              </a:ext>
            </a:extLst>
          </p:cNvPr>
          <p:cNvSpPr>
            <a:spLocks noGrp="1"/>
          </p:cNvSpPr>
          <p:nvPr>
            <p:ph type="dt" sz="half" idx="10"/>
          </p:nvPr>
        </p:nvSpPr>
        <p:spPr/>
        <p:txBody>
          <a:bodyPr/>
          <a:lstStyle/>
          <a:p>
            <a:fld id="{7171F0E0-4558-4685-BB94-1C694F3C394D}" type="datetimeFigureOut">
              <a:rPr lang="en-GB" smtClean="0"/>
              <a:t>07/05/2026</a:t>
            </a:fld>
            <a:endParaRPr lang="en-GB"/>
          </a:p>
        </p:txBody>
      </p:sp>
      <p:sp>
        <p:nvSpPr>
          <p:cNvPr id="6" name="Footer Placeholder 5">
            <a:extLst>
              <a:ext uri="{FF2B5EF4-FFF2-40B4-BE49-F238E27FC236}">
                <a16:creationId xmlns:a16="http://schemas.microsoft.com/office/drawing/2014/main" id="{8CC41BFD-A957-4D5F-9ABB-62D58EB72CF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38B3D5F-4CC4-4478-A908-C9F5E1754943}"/>
              </a:ext>
            </a:extLst>
          </p:cNvPr>
          <p:cNvSpPr>
            <a:spLocks noGrp="1"/>
          </p:cNvSpPr>
          <p:nvPr>
            <p:ph type="sldNum" sz="quarter" idx="12"/>
          </p:nvPr>
        </p:nvSpPr>
        <p:spPr/>
        <p:txBody>
          <a:bodyPr/>
          <a:lstStyle/>
          <a:p>
            <a:fld id="{5D8315A8-9961-4872-8ECB-1B8C39B48EB3}" type="slidenum">
              <a:rPr lang="en-GB" smtClean="0"/>
              <a:t>‹#›</a:t>
            </a:fld>
            <a:endParaRPr lang="en-GB"/>
          </a:p>
        </p:txBody>
      </p:sp>
    </p:spTree>
    <p:extLst>
      <p:ext uri="{BB962C8B-B14F-4D97-AF65-F5344CB8AC3E}">
        <p14:creationId xmlns:p14="http://schemas.microsoft.com/office/powerpoint/2010/main" val="8069316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F7223-A7B4-4292-84CD-53C94E52827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7598FC4-F271-4F58-8C76-0F4823AC54CB}"/>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51D29E6-4F3E-433F-8804-DCE4E134435C}"/>
              </a:ext>
            </a:extLst>
          </p:cNvPr>
          <p:cNvSpPr>
            <a:spLocks noGrp="1"/>
          </p:cNvSpPr>
          <p:nvPr>
            <p:ph type="dt" sz="half" idx="10"/>
          </p:nvPr>
        </p:nvSpPr>
        <p:spPr/>
        <p:txBody>
          <a:bodyPr/>
          <a:lstStyle/>
          <a:p>
            <a:fld id="{7171F0E0-4558-4685-BB94-1C694F3C394D}" type="datetimeFigureOut">
              <a:rPr lang="en-GB" smtClean="0"/>
              <a:t>07/05/2026</a:t>
            </a:fld>
            <a:endParaRPr lang="en-GB"/>
          </a:p>
        </p:txBody>
      </p:sp>
      <p:sp>
        <p:nvSpPr>
          <p:cNvPr id="5" name="Footer Placeholder 4">
            <a:extLst>
              <a:ext uri="{FF2B5EF4-FFF2-40B4-BE49-F238E27FC236}">
                <a16:creationId xmlns:a16="http://schemas.microsoft.com/office/drawing/2014/main" id="{4CBAE953-D9FD-4AEB-892C-083E96888B5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07E5205-2D41-47B0-9EAE-D436DAAA9ACD}"/>
              </a:ext>
            </a:extLst>
          </p:cNvPr>
          <p:cNvSpPr>
            <a:spLocks noGrp="1"/>
          </p:cNvSpPr>
          <p:nvPr>
            <p:ph type="sldNum" sz="quarter" idx="12"/>
          </p:nvPr>
        </p:nvSpPr>
        <p:spPr/>
        <p:txBody>
          <a:bodyPr/>
          <a:lstStyle/>
          <a:p>
            <a:fld id="{5D8315A8-9961-4872-8ECB-1B8C39B48EB3}" type="slidenum">
              <a:rPr lang="en-GB" smtClean="0"/>
              <a:t>‹#›</a:t>
            </a:fld>
            <a:endParaRPr lang="en-GB"/>
          </a:p>
        </p:txBody>
      </p:sp>
    </p:spTree>
    <p:extLst>
      <p:ext uri="{BB962C8B-B14F-4D97-AF65-F5344CB8AC3E}">
        <p14:creationId xmlns:p14="http://schemas.microsoft.com/office/powerpoint/2010/main" val="39543075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9F93C7A-F4DA-409A-B706-C90557C6DB3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2840795-EDD7-4642-90FC-B782248DF548}"/>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DBACACE-F80C-46BD-AAA9-8DBF099DD1DC}"/>
              </a:ext>
            </a:extLst>
          </p:cNvPr>
          <p:cNvSpPr>
            <a:spLocks noGrp="1"/>
          </p:cNvSpPr>
          <p:nvPr>
            <p:ph type="dt" sz="half" idx="10"/>
          </p:nvPr>
        </p:nvSpPr>
        <p:spPr/>
        <p:txBody>
          <a:bodyPr/>
          <a:lstStyle/>
          <a:p>
            <a:fld id="{7171F0E0-4558-4685-BB94-1C694F3C394D}" type="datetimeFigureOut">
              <a:rPr lang="en-GB" smtClean="0"/>
              <a:t>07/05/2026</a:t>
            </a:fld>
            <a:endParaRPr lang="en-GB"/>
          </a:p>
        </p:txBody>
      </p:sp>
      <p:sp>
        <p:nvSpPr>
          <p:cNvPr id="5" name="Footer Placeholder 4">
            <a:extLst>
              <a:ext uri="{FF2B5EF4-FFF2-40B4-BE49-F238E27FC236}">
                <a16:creationId xmlns:a16="http://schemas.microsoft.com/office/drawing/2014/main" id="{54E1265B-7F83-4CC9-B57A-8E5BFE0BEEC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09F97A2-DA0F-4998-9DF5-A45ADB3CBF78}"/>
              </a:ext>
            </a:extLst>
          </p:cNvPr>
          <p:cNvSpPr>
            <a:spLocks noGrp="1"/>
          </p:cNvSpPr>
          <p:nvPr>
            <p:ph type="sldNum" sz="quarter" idx="12"/>
          </p:nvPr>
        </p:nvSpPr>
        <p:spPr/>
        <p:txBody>
          <a:bodyPr/>
          <a:lstStyle/>
          <a:p>
            <a:fld id="{5D8315A8-9961-4872-8ECB-1B8C39B48EB3}" type="slidenum">
              <a:rPr lang="en-GB" smtClean="0"/>
              <a:t>‹#›</a:t>
            </a:fld>
            <a:endParaRPr lang="en-GB"/>
          </a:p>
        </p:txBody>
      </p:sp>
    </p:spTree>
    <p:extLst>
      <p:ext uri="{BB962C8B-B14F-4D97-AF65-F5344CB8AC3E}">
        <p14:creationId xmlns:p14="http://schemas.microsoft.com/office/powerpoint/2010/main" val="32597610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7DF855-0808-4681-8300-2D40842830A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024364D-FDA4-4F24-B835-7E4B7BB0C07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519B6F3-245C-46AF-BFA4-57E2A033622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71F0E0-4558-4685-BB94-1C694F3C394D}" type="datetimeFigureOut">
              <a:rPr lang="en-GB" smtClean="0"/>
              <a:t>07/05/2026</a:t>
            </a:fld>
            <a:endParaRPr lang="en-GB"/>
          </a:p>
        </p:txBody>
      </p:sp>
      <p:sp>
        <p:nvSpPr>
          <p:cNvPr id="5" name="Footer Placeholder 4">
            <a:extLst>
              <a:ext uri="{FF2B5EF4-FFF2-40B4-BE49-F238E27FC236}">
                <a16:creationId xmlns:a16="http://schemas.microsoft.com/office/drawing/2014/main" id="{BB6EC223-0C84-4619-8AF7-F22F9E8303B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5373C46-8252-4A83-9921-8B75BB0CF2F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8315A8-9961-4872-8ECB-1B8C39B48EB3}" type="slidenum">
              <a:rPr lang="en-GB" smtClean="0"/>
              <a:t>‹#›</a:t>
            </a:fld>
            <a:endParaRPr lang="en-GB"/>
          </a:p>
        </p:txBody>
      </p:sp>
    </p:spTree>
    <p:extLst>
      <p:ext uri="{BB962C8B-B14F-4D97-AF65-F5344CB8AC3E}">
        <p14:creationId xmlns:p14="http://schemas.microsoft.com/office/powerpoint/2010/main" val="12965030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admin@stock.essex.sch.uk" TargetMode="Externa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slide" Target="slide21.xml"/><Relationship Id="rId13" Type="http://schemas.openxmlformats.org/officeDocument/2006/relationships/slide" Target="slide9.xml"/><Relationship Id="rId18" Type="http://schemas.openxmlformats.org/officeDocument/2006/relationships/slide" Target="slide26.xml"/><Relationship Id="rId3" Type="http://schemas.openxmlformats.org/officeDocument/2006/relationships/slide" Target="slide4.xml"/><Relationship Id="rId7" Type="http://schemas.openxmlformats.org/officeDocument/2006/relationships/slide" Target="slide6.xml"/><Relationship Id="rId12" Type="http://schemas.openxmlformats.org/officeDocument/2006/relationships/slide" Target="slide24.xml"/><Relationship Id="rId17" Type="http://schemas.openxmlformats.org/officeDocument/2006/relationships/slide" Target="slide11.xml"/><Relationship Id="rId2" Type="http://schemas.openxmlformats.org/officeDocument/2006/relationships/image" Target="../media/image1.png"/><Relationship Id="rId16" Type="http://schemas.openxmlformats.org/officeDocument/2006/relationships/slide" Target="slide25.xml"/><Relationship Id="rId1" Type="http://schemas.openxmlformats.org/officeDocument/2006/relationships/slideLayout" Target="../slideLayouts/slideLayout1.xml"/><Relationship Id="rId6" Type="http://schemas.openxmlformats.org/officeDocument/2006/relationships/slide" Target="slide20.xml"/><Relationship Id="rId11" Type="http://schemas.openxmlformats.org/officeDocument/2006/relationships/slide" Target="slide8.xml"/><Relationship Id="rId5" Type="http://schemas.openxmlformats.org/officeDocument/2006/relationships/slide" Target="slide2.xml"/><Relationship Id="rId15" Type="http://schemas.openxmlformats.org/officeDocument/2006/relationships/slide" Target="slide10.xml"/><Relationship Id="rId10" Type="http://schemas.openxmlformats.org/officeDocument/2006/relationships/slide" Target="slide23.xml"/><Relationship Id="rId19" Type="http://schemas.openxmlformats.org/officeDocument/2006/relationships/slide" Target="slide13.xml"/><Relationship Id="rId4" Type="http://schemas.openxmlformats.org/officeDocument/2006/relationships/slide" Target="slide14.xml"/><Relationship Id="rId9" Type="http://schemas.openxmlformats.org/officeDocument/2006/relationships/slide" Target="slide7.xml"/><Relationship Id="rId14" Type="http://schemas.openxmlformats.org/officeDocument/2006/relationships/slide" Target="slide22.xml"/></Relationships>
</file>

<file path=ppt/slides/_rels/slide4.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providechildrenandfamilyservices.co.uk/services/community-paediatrician-service/"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slide" Target="slide3.xml"/><Relationship Id="rId4" Type="http://schemas.openxmlformats.org/officeDocument/2006/relationships/hyperlink" Target="https://www.nelft.nhs.uk/services-essex-childrens-integrated-therapies/" TargetMode="External"/></Relationships>
</file>

<file path=ppt/slides/_rels/slide8.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slide" Target="slide3.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slide" Target="slide3.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schools.essex.gov.uk/special-educational-needs-and-disabilities-send/send-services-and-support/send-advice-and-2" TargetMode="External"/><Relationship Id="rId1" Type="http://schemas.openxmlformats.org/officeDocument/2006/relationships/slideLayout" Target="../slideLayouts/slideLayout1.xml"/><Relationship Id="rId4" Type="http://schemas.openxmlformats.org/officeDocument/2006/relationships/slide" Target="slide3.xml"/></Relationships>
</file>

<file path=ppt/slides/_rels/slide13.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8" Type="http://schemas.openxmlformats.org/officeDocument/2006/relationships/hyperlink" Target="https://www.kidsinspire.org.uk/" TargetMode="External"/><Relationship Id="rId13" Type="http://schemas.openxmlformats.org/officeDocument/2006/relationships/image" Target="../media/image12.png"/><Relationship Id="rId3" Type="http://schemas.openxmlformats.org/officeDocument/2006/relationships/slide" Target="slide3.xml"/><Relationship Id="rId7" Type="http://schemas.openxmlformats.org/officeDocument/2006/relationships/image" Target="../media/image9.png"/><Relationship Id="rId12" Type="http://schemas.openxmlformats.org/officeDocument/2006/relationships/hyperlink" Target="https://www.familiesinfocusessex.org.uk/" TargetMode="Externa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https://www.snapcharity.org/" TargetMode="External"/><Relationship Id="rId11" Type="http://schemas.openxmlformats.org/officeDocument/2006/relationships/image" Target="../media/image11.jpeg"/><Relationship Id="rId5" Type="http://schemas.openxmlformats.org/officeDocument/2006/relationships/image" Target="../media/image8.png"/><Relationship Id="rId15" Type="http://schemas.openxmlformats.org/officeDocument/2006/relationships/image" Target="../media/image13.jpeg"/><Relationship Id="rId10" Type="http://schemas.openxmlformats.org/officeDocument/2006/relationships/hyperlink" Target="https://www.essexsendiass.co.uk/" TargetMode="External"/><Relationship Id="rId4" Type="http://schemas.openxmlformats.org/officeDocument/2006/relationships/hyperlink" Target="https://send.essex.gov.uk/" TargetMode="External"/><Relationship Id="rId9" Type="http://schemas.openxmlformats.org/officeDocument/2006/relationships/image" Target="../media/image10.png"/><Relationship Id="rId14" Type="http://schemas.openxmlformats.org/officeDocument/2006/relationships/hyperlink" Target="https://www.autismcentral.org.uk/" TargetMode="External"/></Relationships>
</file>

<file path=ppt/slides/_rels/slide27.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56911-8360-481E-87A9-B5C1B3265CF1}"/>
              </a:ext>
            </a:extLst>
          </p:cNvPr>
          <p:cNvSpPr>
            <a:spLocks noGrp="1"/>
          </p:cNvSpPr>
          <p:nvPr>
            <p:ph type="ctrTitle"/>
          </p:nvPr>
        </p:nvSpPr>
        <p:spPr>
          <a:xfrm>
            <a:off x="217226" y="-692443"/>
            <a:ext cx="8420747" cy="2085344"/>
          </a:xfrm>
        </p:spPr>
        <p:txBody>
          <a:bodyPr>
            <a:normAutofit/>
          </a:bodyPr>
          <a:lstStyle/>
          <a:p>
            <a:pPr algn="l"/>
            <a:r>
              <a:rPr lang="en-GB" sz="4000" b="1" u="sng" dirty="0"/>
              <a:t>Welcome to Stock C of E Primary </a:t>
            </a:r>
            <a:br>
              <a:rPr lang="en-GB" sz="4000" b="1" u="sng" dirty="0"/>
            </a:br>
            <a:r>
              <a:rPr lang="en-GB" sz="4000" b="1" u="sng" dirty="0"/>
              <a:t>School SEND Information Report</a:t>
            </a:r>
          </a:p>
        </p:txBody>
      </p:sp>
      <p:sp>
        <p:nvSpPr>
          <p:cNvPr id="4" name="Rectangle 3">
            <a:extLst>
              <a:ext uri="{FF2B5EF4-FFF2-40B4-BE49-F238E27FC236}">
                <a16:creationId xmlns:a16="http://schemas.microsoft.com/office/drawing/2014/main" id="{0EBF1C8B-5D30-4063-A49F-F09A5E96AC8D}"/>
              </a:ext>
            </a:extLst>
          </p:cNvPr>
          <p:cNvSpPr/>
          <p:nvPr/>
        </p:nvSpPr>
        <p:spPr>
          <a:xfrm>
            <a:off x="0" y="5903650"/>
            <a:ext cx="12192000" cy="47051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Stock Primary School">
            <a:extLst>
              <a:ext uri="{FF2B5EF4-FFF2-40B4-BE49-F238E27FC236}">
                <a16:creationId xmlns:a16="http://schemas.microsoft.com/office/drawing/2014/main" id="{35BAE919-9AD7-46D2-90E8-1BD1CEF924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77471" y="138436"/>
            <a:ext cx="4397303" cy="98392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tock Primary School">
            <a:extLst>
              <a:ext uri="{FF2B5EF4-FFF2-40B4-BE49-F238E27FC236}">
                <a16:creationId xmlns:a16="http://schemas.microsoft.com/office/drawing/2014/main" id="{84E55A64-CFB8-42BC-9DC5-E0979F80B0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0638" y="1454169"/>
            <a:ext cx="5930283" cy="394966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0BF393B-064D-4F93-B4F7-399189B8C05C}"/>
              </a:ext>
            </a:extLst>
          </p:cNvPr>
          <p:cNvSpPr txBox="1"/>
          <p:nvPr/>
        </p:nvSpPr>
        <p:spPr>
          <a:xfrm>
            <a:off x="6480699" y="1454169"/>
            <a:ext cx="4811697" cy="3970318"/>
          </a:xfrm>
          <a:prstGeom prst="rect">
            <a:avLst/>
          </a:prstGeom>
          <a:noFill/>
        </p:spPr>
        <p:txBody>
          <a:bodyPr wrap="square" rtlCol="0">
            <a:spAutoFit/>
          </a:bodyPr>
          <a:lstStyle/>
          <a:p>
            <a:r>
              <a:rPr lang="en-GB" dirty="0"/>
              <a:t>Swan Lane, Stock, CM4 9BQ</a:t>
            </a:r>
          </a:p>
          <a:p>
            <a:endParaRPr lang="en-GB" dirty="0"/>
          </a:p>
          <a:p>
            <a:r>
              <a:rPr lang="en-GB" dirty="0"/>
              <a:t>This SEND Information Report has been written to give parents and young people any advice they feel they may need. </a:t>
            </a:r>
          </a:p>
          <a:p>
            <a:endParaRPr lang="en-GB" dirty="0"/>
          </a:p>
          <a:p>
            <a:r>
              <a:rPr lang="en-GB" dirty="0"/>
              <a:t>Any questions, please get in touch. </a:t>
            </a:r>
          </a:p>
          <a:p>
            <a:endParaRPr lang="en-GB" dirty="0"/>
          </a:p>
          <a:p>
            <a:endParaRPr lang="en-GB" dirty="0"/>
          </a:p>
          <a:p>
            <a:endParaRPr lang="en-GB" dirty="0"/>
          </a:p>
          <a:p>
            <a:endParaRPr lang="en-GB" dirty="0"/>
          </a:p>
          <a:p>
            <a:endParaRPr lang="en-GB" dirty="0"/>
          </a:p>
          <a:p>
            <a:endParaRPr lang="en-GB" dirty="0"/>
          </a:p>
          <a:p>
            <a:r>
              <a:rPr lang="en-GB" dirty="0"/>
              <a:t>Written and reviewed 2025</a:t>
            </a:r>
          </a:p>
        </p:txBody>
      </p:sp>
    </p:spTree>
    <p:extLst>
      <p:ext uri="{BB962C8B-B14F-4D97-AF65-F5344CB8AC3E}">
        <p14:creationId xmlns:p14="http://schemas.microsoft.com/office/powerpoint/2010/main" val="24923681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56911-8360-481E-87A9-B5C1B3265CF1}"/>
              </a:ext>
            </a:extLst>
          </p:cNvPr>
          <p:cNvSpPr>
            <a:spLocks noGrp="1"/>
          </p:cNvSpPr>
          <p:nvPr>
            <p:ph type="ctrTitle"/>
          </p:nvPr>
        </p:nvSpPr>
        <p:spPr>
          <a:xfrm>
            <a:off x="217226" y="-1193800"/>
            <a:ext cx="9144000" cy="2387600"/>
          </a:xfrm>
        </p:spPr>
        <p:txBody>
          <a:bodyPr>
            <a:normAutofit/>
          </a:bodyPr>
          <a:lstStyle/>
          <a:p>
            <a:pPr algn="l"/>
            <a:r>
              <a:rPr lang="en-GB" sz="4000" b="1" u="sng" dirty="0"/>
              <a:t>Key People</a:t>
            </a:r>
            <a:br>
              <a:rPr lang="en-GB" sz="4000" b="1" u="sng" dirty="0"/>
            </a:br>
            <a:r>
              <a:rPr lang="en-GB" sz="1800" b="1" dirty="0"/>
              <a:t>Whilst all teachers are teachers of SEN, the people listed below may be key contacts. </a:t>
            </a:r>
          </a:p>
        </p:txBody>
      </p:sp>
      <p:sp>
        <p:nvSpPr>
          <p:cNvPr id="4" name="Rectangle 3">
            <a:extLst>
              <a:ext uri="{FF2B5EF4-FFF2-40B4-BE49-F238E27FC236}">
                <a16:creationId xmlns:a16="http://schemas.microsoft.com/office/drawing/2014/main" id="{0EBF1C8B-5D30-4063-A49F-F09A5E96AC8D}"/>
              </a:ext>
            </a:extLst>
          </p:cNvPr>
          <p:cNvSpPr/>
          <p:nvPr/>
        </p:nvSpPr>
        <p:spPr>
          <a:xfrm>
            <a:off x="0" y="5903650"/>
            <a:ext cx="12192000" cy="47051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Stock Primary School">
            <a:extLst>
              <a:ext uri="{FF2B5EF4-FFF2-40B4-BE49-F238E27FC236}">
                <a16:creationId xmlns:a16="http://schemas.microsoft.com/office/drawing/2014/main" id="{35BAE919-9AD7-46D2-90E8-1BD1CEF924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77471" y="138436"/>
            <a:ext cx="4397303" cy="983927"/>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 name="Table 2">
            <a:extLst>
              <a:ext uri="{FF2B5EF4-FFF2-40B4-BE49-F238E27FC236}">
                <a16:creationId xmlns:a16="http://schemas.microsoft.com/office/drawing/2014/main" id="{25CDA697-DD36-49FF-AB5E-3B01537033D2}"/>
              </a:ext>
            </a:extLst>
          </p:cNvPr>
          <p:cNvGraphicFramePr>
            <a:graphicFrameLocks noGrp="1"/>
          </p:cNvGraphicFramePr>
          <p:nvPr>
            <p:extLst>
              <p:ext uri="{D42A27DB-BD31-4B8C-83A1-F6EECF244321}">
                <p14:modId xmlns:p14="http://schemas.microsoft.com/office/powerpoint/2010/main" val="4058160446"/>
              </p:ext>
            </p:extLst>
          </p:nvPr>
        </p:nvGraphicFramePr>
        <p:xfrm>
          <a:off x="825621" y="1158672"/>
          <a:ext cx="9960747" cy="4754880"/>
        </p:xfrm>
        <a:graphic>
          <a:graphicData uri="http://schemas.openxmlformats.org/drawingml/2006/table">
            <a:tbl>
              <a:tblPr firstRow="1" bandRow="1">
                <a:tableStyleId>{5C22544A-7EE6-4342-B048-85BDC9FD1C3A}</a:tableStyleId>
              </a:tblPr>
              <a:tblGrid>
                <a:gridCol w="3320249">
                  <a:extLst>
                    <a:ext uri="{9D8B030D-6E8A-4147-A177-3AD203B41FA5}">
                      <a16:colId xmlns:a16="http://schemas.microsoft.com/office/drawing/2014/main" val="3212348951"/>
                    </a:ext>
                  </a:extLst>
                </a:gridCol>
                <a:gridCol w="3320249">
                  <a:extLst>
                    <a:ext uri="{9D8B030D-6E8A-4147-A177-3AD203B41FA5}">
                      <a16:colId xmlns:a16="http://schemas.microsoft.com/office/drawing/2014/main" val="1135443134"/>
                    </a:ext>
                  </a:extLst>
                </a:gridCol>
                <a:gridCol w="3320249">
                  <a:extLst>
                    <a:ext uri="{9D8B030D-6E8A-4147-A177-3AD203B41FA5}">
                      <a16:colId xmlns:a16="http://schemas.microsoft.com/office/drawing/2014/main" val="1482551990"/>
                    </a:ext>
                  </a:extLst>
                </a:gridCol>
              </a:tblGrid>
              <a:tr h="3202051">
                <a:tc>
                  <a:txBody>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89349462"/>
                  </a:ext>
                </a:extLst>
              </a:tr>
              <a:tr h="1298129">
                <a:tc>
                  <a:txBody>
                    <a:bodyPr/>
                    <a:lstStyle/>
                    <a:p>
                      <a:r>
                        <a:rPr lang="en-GB" sz="1200" dirty="0"/>
                        <a:t>Gareth Roberts </a:t>
                      </a:r>
                    </a:p>
                    <a:p>
                      <a:r>
                        <a:rPr lang="en-GB" sz="1200" dirty="0"/>
                        <a:t>Head teacher</a:t>
                      </a:r>
                    </a:p>
                    <a:p>
                      <a:endParaRPr lang="en-GB" sz="1200" dirty="0"/>
                    </a:p>
                    <a:p>
                      <a:endParaRPr lang="en-GB" sz="1200" dirty="0"/>
                    </a:p>
                    <a:p>
                      <a:r>
                        <a:rPr lang="en-GB" sz="1200" dirty="0"/>
                        <a:t>How to get in touch: </a:t>
                      </a:r>
                    </a:p>
                    <a:p>
                      <a:r>
                        <a:rPr lang="en-GB" sz="1200" dirty="0"/>
                        <a:t>01277 840265</a:t>
                      </a:r>
                    </a:p>
                    <a:p>
                      <a:r>
                        <a:rPr lang="en-GB" sz="1200" dirty="0">
                          <a:hlinkClick r:id="rId3"/>
                        </a:rPr>
                        <a:t>admin@stock.essex.sch.uk</a:t>
                      </a:r>
                      <a:r>
                        <a:rPr lang="en-GB" sz="120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dirty="0"/>
                        <a:t>Louise </a:t>
                      </a:r>
                      <a:r>
                        <a:rPr lang="en-GB" sz="1200" dirty="0" err="1"/>
                        <a:t>Blaber</a:t>
                      </a:r>
                      <a:r>
                        <a:rPr lang="en-GB" sz="1200" dirty="0"/>
                        <a:t> </a:t>
                      </a:r>
                    </a:p>
                    <a:p>
                      <a:r>
                        <a:rPr lang="en-GB" sz="1200" dirty="0"/>
                        <a:t>SENCO</a:t>
                      </a:r>
                    </a:p>
                    <a:p>
                      <a:endParaRPr lang="en-GB" sz="1200" dirty="0"/>
                    </a:p>
                    <a:p>
                      <a:r>
                        <a:rPr lang="en-GB" sz="1200" dirty="0"/>
                        <a:t>How to get in touch:</a:t>
                      </a:r>
                    </a:p>
                    <a:p>
                      <a:r>
                        <a:rPr lang="en-GB" sz="1200" dirty="0"/>
                        <a:t>01277 840265</a:t>
                      </a:r>
                    </a:p>
                    <a:p>
                      <a:r>
                        <a:rPr lang="en-GB" sz="1200" dirty="0"/>
                        <a:t>senco@stockessex.co.uk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200" dirty="0"/>
                        <a:t>Jo Oldfield </a:t>
                      </a:r>
                    </a:p>
                    <a:p>
                      <a:r>
                        <a:rPr lang="en-GB" sz="1200" dirty="0"/>
                        <a:t>SEN Governor</a:t>
                      </a:r>
                    </a:p>
                    <a:p>
                      <a:endParaRPr lang="en-GB" sz="1200" dirty="0"/>
                    </a:p>
                    <a:p>
                      <a:r>
                        <a:rPr lang="en-GB" sz="1200" dirty="0"/>
                        <a:t>How to get in touch: </a:t>
                      </a:r>
                    </a:p>
                    <a:p>
                      <a:r>
                        <a:rPr lang="en-GB" sz="1200" dirty="0"/>
                        <a:t>admin@stock.essex.sch.uk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20296123"/>
                  </a:ext>
                </a:extLst>
              </a:tr>
            </a:tbl>
          </a:graphicData>
        </a:graphic>
      </p:graphicFrame>
      <p:pic>
        <p:nvPicPr>
          <p:cNvPr id="8" name="Picture 7">
            <a:extLst>
              <a:ext uri="{FF2B5EF4-FFF2-40B4-BE49-F238E27FC236}">
                <a16:creationId xmlns:a16="http://schemas.microsoft.com/office/drawing/2014/main" id="{E8DC0456-28AF-4AA9-90D6-F92E55172F82}"/>
              </a:ext>
            </a:extLst>
          </p:cNvPr>
          <p:cNvPicPr>
            <a:picLocks noChangeAspect="1"/>
          </p:cNvPicPr>
          <p:nvPr/>
        </p:nvPicPr>
        <p:blipFill>
          <a:blip r:embed="rId4"/>
          <a:stretch>
            <a:fillRect/>
          </a:stretch>
        </p:blipFill>
        <p:spPr>
          <a:xfrm>
            <a:off x="4614685" y="1177007"/>
            <a:ext cx="2382618" cy="3321919"/>
          </a:xfrm>
          <a:prstGeom prst="rect">
            <a:avLst/>
          </a:prstGeom>
        </p:spPr>
      </p:pic>
      <p:pic>
        <p:nvPicPr>
          <p:cNvPr id="10" name="Picture 9">
            <a:extLst>
              <a:ext uri="{FF2B5EF4-FFF2-40B4-BE49-F238E27FC236}">
                <a16:creationId xmlns:a16="http://schemas.microsoft.com/office/drawing/2014/main" id="{95C81364-0B39-4883-B28C-F2D25C965BF4}"/>
              </a:ext>
            </a:extLst>
          </p:cNvPr>
          <p:cNvPicPr>
            <a:picLocks noChangeAspect="1"/>
          </p:cNvPicPr>
          <p:nvPr/>
        </p:nvPicPr>
        <p:blipFill rotWithShape="1">
          <a:blip r:embed="rId5"/>
          <a:srcRect l="3881" r="4924"/>
          <a:stretch/>
        </p:blipFill>
        <p:spPr>
          <a:xfrm>
            <a:off x="7822924" y="1177007"/>
            <a:ext cx="2466294" cy="3254216"/>
          </a:xfrm>
          <a:prstGeom prst="rect">
            <a:avLst/>
          </a:prstGeom>
        </p:spPr>
      </p:pic>
      <p:pic>
        <p:nvPicPr>
          <p:cNvPr id="5" name="Picture 4">
            <a:extLst>
              <a:ext uri="{FF2B5EF4-FFF2-40B4-BE49-F238E27FC236}">
                <a16:creationId xmlns:a16="http://schemas.microsoft.com/office/drawing/2014/main" id="{AACB373C-8F67-48B8-A650-FDA93D84E406}"/>
              </a:ext>
            </a:extLst>
          </p:cNvPr>
          <p:cNvPicPr>
            <a:picLocks noChangeAspect="1"/>
          </p:cNvPicPr>
          <p:nvPr/>
        </p:nvPicPr>
        <p:blipFill>
          <a:blip r:embed="rId6"/>
          <a:stretch>
            <a:fillRect/>
          </a:stretch>
        </p:blipFill>
        <p:spPr>
          <a:xfrm>
            <a:off x="1191646" y="1158680"/>
            <a:ext cx="2492590" cy="3323453"/>
          </a:xfrm>
          <a:prstGeom prst="rect">
            <a:avLst/>
          </a:prstGeom>
        </p:spPr>
      </p:pic>
    </p:spTree>
    <p:extLst>
      <p:ext uri="{BB962C8B-B14F-4D97-AF65-F5344CB8AC3E}">
        <p14:creationId xmlns:p14="http://schemas.microsoft.com/office/powerpoint/2010/main" val="12623200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56911-8360-481E-87A9-B5C1B3265CF1}"/>
              </a:ext>
            </a:extLst>
          </p:cNvPr>
          <p:cNvSpPr>
            <a:spLocks noGrp="1"/>
          </p:cNvSpPr>
          <p:nvPr>
            <p:ph type="ctrTitle"/>
          </p:nvPr>
        </p:nvSpPr>
        <p:spPr>
          <a:xfrm>
            <a:off x="217226" y="-1193800"/>
            <a:ext cx="9144000" cy="2387600"/>
          </a:xfrm>
        </p:spPr>
        <p:txBody>
          <a:bodyPr>
            <a:normAutofit/>
          </a:bodyPr>
          <a:lstStyle/>
          <a:p>
            <a:pPr algn="l"/>
            <a:r>
              <a:rPr lang="en-GB" sz="4000" b="1" u="sng" dirty="0"/>
              <a:t>What can you find in this report?</a:t>
            </a:r>
          </a:p>
        </p:txBody>
      </p:sp>
      <p:sp>
        <p:nvSpPr>
          <p:cNvPr id="4" name="Rectangle 3">
            <a:extLst>
              <a:ext uri="{FF2B5EF4-FFF2-40B4-BE49-F238E27FC236}">
                <a16:creationId xmlns:a16="http://schemas.microsoft.com/office/drawing/2014/main" id="{0EBF1C8B-5D30-4063-A49F-F09A5E96AC8D}"/>
              </a:ext>
            </a:extLst>
          </p:cNvPr>
          <p:cNvSpPr/>
          <p:nvPr/>
        </p:nvSpPr>
        <p:spPr>
          <a:xfrm>
            <a:off x="0" y="5903650"/>
            <a:ext cx="12192000" cy="47051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Stock Primary School">
            <a:extLst>
              <a:ext uri="{FF2B5EF4-FFF2-40B4-BE49-F238E27FC236}">
                <a16:creationId xmlns:a16="http://schemas.microsoft.com/office/drawing/2014/main" id="{35BAE919-9AD7-46D2-90E8-1BD1CEF924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77471" y="138436"/>
            <a:ext cx="4397303" cy="983927"/>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Table 4">
            <a:extLst>
              <a:ext uri="{FF2B5EF4-FFF2-40B4-BE49-F238E27FC236}">
                <a16:creationId xmlns:a16="http://schemas.microsoft.com/office/drawing/2014/main" id="{B1F6FA4D-09B8-46A0-9CA9-D12216ED9D3B}"/>
              </a:ext>
            </a:extLst>
          </p:cNvPr>
          <p:cNvGraphicFramePr>
            <a:graphicFrameLocks noGrp="1"/>
          </p:cNvGraphicFramePr>
          <p:nvPr>
            <p:extLst>
              <p:ext uri="{D42A27DB-BD31-4B8C-83A1-F6EECF244321}">
                <p14:modId xmlns:p14="http://schemas.microsoft.com/office/powerpoint/2010/main" val="2715299756"/>
              </p:ext>
            </p:extLst>
          </p:nvPr>
        </p:nvGraphicFramePr>
        <p:xfrm>
          <a:off x="1712404" y="1341103"/>
          <a:ext cx="8128000" cy="414528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3095586052"/>
                    </a:ext>
                  </a:extLst>
                </a:gridCol>
                <a:gridCol w="4064000">
                  <a:extLst>
                    <a:ext uri="{9D8B030D-6E8A-4147-A177-3AD203B41FA5}">
                      <a16:colId xmlns:a16="http://schemas.microsoft.com/office/drawing/2014/main" val="3381888716"/>
                    </a:ext>
                  </a:extLst>
                </a:gridCol>
              </a:tblGrid>
              <a:tr h="370840">
                <a:tc>
                  <a:txBody>
                    <a:bodyPr/>
                    <a:lstStyle/>
                    <a:p>
                      <a:r>
                        <a:rPr lang="en-GB" b="0" u="none" dirty="0">
                          <a:solidFill>
                            <a:srgbClr val="002060"/>
                          </a:solidFill>
                          <a:hlinkClick r:id="rId3" action="ppaction://hlinksldjump">
                            <a:extLst>
                              <a:ext uri="{A12FA001-AC4F-418D-AE19-62706E023703}">
                                <ahyp:hlinkClr xmlns:ahyp="http://schemas.microsoft.com/office/drawing/2018/hyperlinkcolor" val="tx"/>
                              </a:ext>
                            </a:extLst>
                          </a:hlinkClick>
                        </a:rPr>
                        <a:t>School Ethos</a:t>
                      </a:r>
                      <a:endParaRPr lang="en-GB" b="0" u="none" dirty="0">
                        <a:solidFill>
                          <a:srgbClr val="00206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b="0" u="none" dirty="0">
                          <a:solidFill>
                            <a:srgbClr val="002060"/>
                          </a:solidFill>
                          <a:hlinkClick r:id="rId4" action="ppaction://hlinksldjump">
                            <a:extLst>
                              <a:ext uri="{A12FA001-AC4F-418D-AE19-62706E023703}">
                                <ahyp:hlinkClr xmlns:ahyp="http://schemas.microsoft.com/office/drawing/2018/hyperlinkcolor" val="tx"/>
                              </a:ext>
                            </a:extLst>
                          </a:hlinkClick>
                        </a:rPr>
                        <a:t>What kind of interventions might my child access?</a:t>
                      </a:r>
                      <a:endParaRPr lang="en-GB" b="0" u="none" dirty="0">
                        <a:solidFill>
                          <a:srgbClr val="00206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79789157"/>
                  </a:ext>
                </a:extLst>
              </a:tr>
              <a:tr h="370840">
                <a:tc>
                  <a:txBody>
                    <a:bodyPr/>
                    <a:lstStyle/>
                    <a:p>
                      <a:r>
                        <a:rPr lang="en-GB" b="0" u="none" dirty="0">
                          <a:solidFill>
                            <a:srgbClr val="002060"/>
                          </a:solidFill>
                          <a:hlinkClick r:id="rId5" action="ppaction://hlinksldjump">
                            <a:extLst>
                              <a:ext uri="{A12FA001-AC4F-418D-AE19-62706E023703}">
                                <ahyp:hlinkClr xmlns:ahyp="http://schemas.microsoft.com/office/drawing/2018/hyperlinkcolor" val="tx"/>
                              </a:ext>
                            </a:extLst>
                          </a:hlinkClick>
                        </a:rPr>
                        <a:t>Who is part of the SEN team?</a:t>
                      </a:r>
                      <a:endParaRPr lang="en-GB" b="0" u="none" dirty="0">
                        <a:solidFill>
                          <a:srgbClr val="00206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u="none" dirty="0">
                          <a:solidFill>
                            <a:srgbClr val="002060"/>
                          </a:solidFill>
                          <a:hlinkClick r:id="rId6" action="ppaction://hlinksldjump">
                            <a:extLst>
                              <a:ext uri="{A12FA001-AC4F-418D-AE19-62706E023703}">
                                <ahyp:hlinkClr xmlns:ahyp="http://schemas.microsoft.com/office/drawing/2018/hyperlinkcolor" val="tx"/>
                              </a:ext>
                            </a:extLst>
                          </a:hlinkClick>
                        </a:rPr>
                        <a:t>Who might support my child? </a:t>
                      </a:r>
                      <a:endParaRPr lang="en-GB" u="none" dirty="0">
                        <a:solidFill>
                          <a:srgbClr val="00206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44286633"/>
                  </a:ext>
                </a:extLst>
              </a:tr>
              <a:tr h="370840">
                <a:tc>
                  <a:txBody>
                    <a:bodyPr/>
                    <a:lstStyle/>
                    <a:p>
                      <a:r>
                        <a:rPr lang="en-GB" u="none" dirty="0">
                          <a:solidFill>
                            <a:srgbClr val="002060"/>
                          </a:solidFill>
                          <a:hlinkClick r:id="rId7" action="ppaction://hlinksldjump">
                            <a:extLst>
                              <a:ext uri="{A12FA001-AC4F-418D-AE19-62706E023703}">
                                <ahyp:hlinkClr xmlns:ahyp="http://schemas.microsoft.com/office/drawing/2018/hyperlinkcolor" val="tx"/>
                              </a:ext>
                            </a:extLst>
                          </a:hlinkClick>
                        </a:rPr>
                        <a:t>How is need identified?</a:t>
                      </a:r>
                      <a:endParaRPr lang="en-GB" u="none" dirty="0">
                        <a:solidFill>
                          <a:srgbClr val="00206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u="none" dirty="0">
                          <a:solidFill>
                            <a:srgbClr val="002060"/>
                          </a:solidFill>
                          <a:hlinkClick r:id="rId8" action="ppaction://hlinksldjump">
                            <a:extLst>
                              <a:ext uri="{A12FA001-AC4F-418D-AE19-62706E023703}">
                                <ahyp:hlinkClr xmlns:ahyp="http://schemas.microsoft.com/office/drawing/2018/hyperlinkcolor" val="tx"/>
                              </a:ext>
                            </a:extLst>
                          </a:hlinkClick>
                        </a:rPr>
                        <a:t>What if my child has a medical need? </a:t>
                      </a:r>
                      <a:endParaRPr lang="en-GB" u="none" dirty="0">
                        <a:solidFill>
                          <a:srgbClr val="00206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44468953"/>
                  </a:ext>
                </a:extLst>
              </a:tr>
              <a:tr h="370840">
                <a:tc>
                  <a:txBody>
                    <a:bodyPr/>
                    <a:lstStyle/>
                    <a:p>
                      <a:r>
                        <a:rPr lang="en-GB" u="none" dirty="0">
                          <a:solidFill>
                            <a:srgbClr val="002060"/>
                          </a:solidFill>
                          <a:hlinkClick r:id="rId9" action="ppaction://hlinksldjump">
                            <a:extLst>
                              <a:ext uri="{A12FA001-AC4F-418D-AE19-62706E023703}">
                                <ahyp:hlinkClr xmlns:ahyp="http://schemas.microsoft.com/office/drawing/2018/hyperlinkcolor" val="tx"/>
                              </a:ext>
                            </a:extLst>
                          </a:hlinkClick>
                        </a:rPr>
                        <a:t>Which services could we refer to?</a:t>
                      </a:r>
                      <a:endParaRPr lang="en-GB" u="none" dirty="0">
                        <a:solidFill>
                          <a:srgbClr val="00206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u="none" dirty="0">
                          <a:solidFill>
                            <a:srgbClr val="002060"/>
                          </a:solidFill>
                          <a:hlinkClick r:id="rId10" action="ppaction://hlinksldjump">
                            <a:extLst>
                              <a:ext uri="{A12FA001-AC4F-418D-AE19-62706E023703}">
                                <ahyp:hlinkClr xmlns:ahyp="http://schemas.microsoft.com/office/drawing/2018/hyperlinkcolor" val="tx"/>
                              </a:ext>
                            </a:extLst>
                          </a:hlinkClick>
                        </a:rPr>
                        <a:t>Contacting the SENCO </a:t>
                      </a:r>
                      <a:endParaRPr lang="en-GB" u="none" dirty="0">
                        <a:solidFill>
                          <a:srgbClr val="00206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92345380"/>
                  </a:ext>
                </a:extLst>
              </a:tr>
              <a:tr h="370840">
                <a:tc>
                  <a:txBody>
                    <a:bodyPr/>
                    <a:lstStyle/>
                    <a:p>
                      <a:r>
                        <a:rPr lang="en-GB" u="none" dirty="0">
                          <a:solidFill>
                            <a:srgbClr val="002060"/>
                          </a:solidFill>
                          <a:hlinkClick r:id="rId11" action="ppaction://hlinksldjump">
                            <a:extLst>
                              <a:ext uri="{A12FA001-AC4F-418D-AE19-62706E023703}">
                                <ahyp:hlinkClr xmlns:ahyp="http://schemas.microsoft.com/office/drawing/2018/hyperlinkcolor" val="tx"/>
                              </a:ext>
                            </a:extLst>
                          </a:hlinkClick>
                        </a:rPr>
                        <a:t>What kinds of SEND are provided for? </a:t>
                      </a:r>
                      <a:endParaRPr lang="en-GB" u="none" dirty="0">
                        <a:solidFill>
                          <a:srgbClr val="00206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u="none" dirty="0">
                          <a:solidFill>
                            <a:srgbClr val="002060"/>
                          </a:solidFill>
                          <a:hlinkClick r:id="rId12" action="ppaction://hlinksldjump">
                            <a:extLst>
                              <a:ext uri="{A12FA001-AC4F-418D-AE19-62706E023703}">
                                <ahyp:hlinkClr xmlns:ahyp="http://schemas.microsoft.com/office/drawing/2018/hyperlinkcolor" val="tx"/>
                              </a:ext>
                            </a:extLst>
                          </a:hlinkClick>
                        </a:rPr>
                        <a:t>Governance policies</a:t>
                      </a:r>
                      <a:endParaRPr lang="en-GB" u="none" dirty="0">
                        <a:solidFill>
                          <a:srgbClr val="00206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255237209"/>
                  </a:ext>
                </a:extLst>
              </a:tr>
              <a:tr h="370840">
                <a:tc>
                  <a:txBody>
                    <a:bodyPr/>
                    <a:lstStyle/>
                    <a:p>
                      <a:r>
                        <a:rPr lang="en-GB" u="none" dirty="0">
                          <a:solidFill>
                            <a:srgbClr val="002060"/>
                          </a:solidFill>
                          <a:hlinkClick r:id="rId13" action="ppaction://hlinksldjump">
                            <a:extLst>
                              <a:ext uri="{A12FA001-AC4F-418D-AE19-62706E023703}">
                                <ahyp:hlinkClr xmlns:ahyp="http://schemas.microsoft.com/office/drawing/2018/hyperlinkcolor" val="tx"/>
                              </a:ext>
                            </a:extLst>
                          </a:hlinkClick>
                        </a:rPr>
                        <a:t>How do we consult with parents of children with SEND?</a:t>
                      </a:r>
                      <a:endParaRPr lang="en-GB" u="none" dirty="0">
                        <a:solidFill>
                          <a:srgbClr val="00206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u="none" dirty="0">
                          <a:solidFill>
                            <a:srgbClr val="002060"/>
                          </a:solidFill>
                          <a:hlinkClick r:id="rId14" action="ppaction://hlinksldjump">
                            <a:extLst>
                              <a:ext uri="{A12FA001-AC4F-418D-AE19-62706E023703}">
                                <ahyp:hlinkClr xmlns:ahyp="http://schemas.microsoft.com/office/drawing/2018/hyperlinkcolor" val="tx"/>
                              </a:ext>
                            </a:extLst>
                          </a:hlinkClick>
                        </a:rPr>
                        <a:t>Voluntary and external bodies </a:t>
                      </a:r>
                      <a:endParaRPr lang="en-GB" u="none" dirty="0">
                        <a:solidFill>
                          <a:srgbClr val="00206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25924424"/>
                  </a:ext>
                </a:extLst>
              </a:tr>
              <a:tr h="370840">
                <a:tc>
                  <a:txBody>
                    <a:bodyPr/>
                    <a:lstStyle/>
                    <a:p>
                      <a:r>
                        <a:rPr lang="en-GB" u="none" dirty="0">
                          <a:solidFill>
                            <a:srgbClr val="002060"/>
                          </a:solidFill>
                          <a:hlinkClick r:id="rId15" action="ppaction://hlinksldjump">
                            <a:extLst>
                              <a:ext uri="{A12FA001-AC4F-418D-AE19-62706E023703}">
                                <ahyp:hlinkClr xmlns:ahyp="http://schemas.microsoft.com/office/drawing/2018/hyperlinkcolor" val="tx"/>
                              </a:ext>
                            </a:extLst>
                          </a:hlinkClick>
                        </a:rPr>
                        <a:t>How are One Plans formed and monitored?</a:t>
                      </a:r>
                      <a:endParaRPr lang="en-GB" u="none" dirty="0">
                        <a:solidFill>
                          <a:srgbClr val="00206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u="none" dirty="0">
                          <a:solidFill>
                            <a:srgbClr val="002060"/>
                          </a:solidFill>
                          <a:hlinkClick r:id="rId16" action="ppaction://hlinksldjump">
                            <a:extLst>
                              <a:ext uri="{A12FA001-AC4F-418D-AE19-62706E023703}">
                                <ahyp:hlinkClr xmlns:ahyp="http://schemas.microsoft.com/office/drawing/2018/hyperlinkcolor" val="tx"/>
                              </a:ext>
                            </a:extLst>
                          </a:hlinkClick>
                        </a:rPr>
                        <a:t>Complaints </a:t>
                      </a:r>
                      <a:endParaRPr lang="en-GB" u="none" dirty="0">
                        <a:solidFill>
                          <a:srgbClr val="00206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67804495"/>
                  </a:ext>
                </a:extLst>
              </a:tr>
              <a:tr h="370840">
                <a:tc>
                  <a:txBody>
                    <a:bodyPr/>
                    <a:lstStyle/>
                    <a:p>
                      <a:r>
                        <a:rPr lang="en-GB" u="none" dirty="0">
                          <a:solidFill>
                            <a:srgbClr val="002060"/>
                          </a:solidFill>
                          <a:hlinkClick r:id="rId17" action="ppaction://hlinksldjump">
                            <a:extLst>
                              <a:ext uri="{A12FA001-AC4F-418D-AE19-62706E023703}">
                                <ahyp:hlinkClr xmlns:ahyp="http://schemas.microsoft.com/office/drawing/2018/hyperlinkcolor" val="tx"/>
                              </a:ext>
                            </a:extLst>
                          </a:hlinkClick>
                        </a:rPr>
                        <a:t>How do we give children a voice?</a:t>
                      </a:r>
                      <a:endParaRPr lang="en-GB" u="none" dirty="0">
                        <a:solidFill>
                          <a:srgbClr val="00206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u="none" dirty="0">
                          <a:solidFill>
                            <a:srgbClr val="002060"/>
                          </a:solidFill>
                        </a:rPr>
                        <a:t>External </a:t>
                      </a:r>
                      <a:r>
                        <a:rPr lang="en-GB" u="none" dirty="0">
                          <a:solidFill>
                            <a:srgbClr val="002060"/>
                          </a:solidFill>
                          <a:hlinkClick r:id="rId18" action="ppaction://hlinksldjump">
                            <a:extLst>
                              <a:ext uri="{A12FA001-AC4F-418D-AE19-62706E023703}">
                                <ahyp:hlinkClr xmlns:ahyp="http://schemas.microsoft.com/office/drawing/2018/hyperlinkcolor" val="tx"/>
                              </a:ext>
                            </a:extLst>
                          </a:hlinkClick>
                        </a:rPr>
                        <a:t>support</a:t>
                      </a:r>
                      <a:r>
                        <a:rPr lang="en-GB" u="none" dirty="0">
                          <a:solidFill>
                            <a:srgbClr val="002060"/>
                          </a:solidFill>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80349409"/>
                  </a:ext>
                </a:extLst>
              </a:tr>
              <a:tr h="370840">
                <a:tc>
                  <a:txBody>
                    <a:bodyPr/>
                    <a:lstStyle/>
                    <a:p>
                      <a:r>
                        <a:rPr lang="en-GB" u="none" dirty="0">
                          <a:solidFill>
                            <a:srgbClr val="002060"/>
                          </a:solidFill>
                          <a:hlinkClick r:id="rId19" action="ppaction://hlinksldjump">
                            <a:extLst>
                              <a:ext uri="{A12FA001-AC4F-418D-AE19-62706E023703}">
                                <ahyp:hlinkClr xmlns:ahyp="http://schemas.microsoft.com/office/drawing/2018/hyperlinkcolor" val="tx"/>
                              </a:ext>
                            </a:extLst>
                          </a:hlinkClick>
                        </a:rPr>
                        <a:t>What is our approach to the curriculum?</a:t>
                      </a:r>
                      <a:endParaRPr lang="en-GB" u="none" dirty="0">
                        <a:solidFill>
                          <a:srgbClr val="00206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u="none" dirty="0">
                        <a:solidFill>
                          <a:srgbClr val="00206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264200138"/>
                  </a:ext>
                </a:extLst>
              </a:tr>
            </a:tbl>
          </a:graphicData>
        </a:graphic>
      </p:graphicFrame>
    </p:spTree>
    <p:extLst>
      <p:ext uri="{BB962C8B-B14F-4D97-AF65-F5344CB8AC3E}">
        <p14:creationId xmlns:p14="http://schemas.microsoft.com/office/powerpoint/2010/main" val="5999020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56911-8360-481E-87A9-B5C1B3265CF1}"/>
              </a:ext>
            </a:extLst>
          </p:cNvPr>
          <p:cNvSpPr>
            <a:spLocks noGrp="1"/>
          </p:cNvSpPr>
          <p:nvPr>
            <p:ph type="ctrTitle"/>
          </p:nvPr>
        </p:nvSpPr>
        <p:spPr>
          <a:xfrm>
            <a:off x="130206" y="-1193800"/>
            <a:ext cx="9144000" cy="2387600"/>
          </a:xfrm>
        </p:spPr>
        <p:txBody>
          <a:bodyPr>
            <a:normAutofit/>
          </a:bodyPr>
          <a:lstStyle/>
          <a:p>
            <a:pPr algn="l"/>
            <a:r>
              <a:rPr lang="en-GB" sz="4000" b="1" u="sng" dirty="0"/>
              <a:t>Our School Ethos</a:t>
            </a:r>
          </a:p>
        </p:txBody>
      </p:sp>
      <p:sp>
        <p:nvSpPr>
          <p:cNvPr id="4" name="Rectangle 3">
            <a:extLst>
              <a:ext uri="{FF2B5EF4-FFF2-40B4-BE49-F238E27FC236}">
                <a16:creationId xmlns:a16="http://schemas.microsoft.com/office/drawing/2014/main" id="{0EBF1C8B-5D30-4063-A49F-F09A5E96AC8D}"/>
              </a:ext>
            </a:extLst>
          </p:cNvPr>
          <p:cNvSpPr/>
          <p:nvPr/>
        </p:nvSpPr>
        <p:spPr>
          <a:xfrm>
            <a:off x="0" y="5903650"/>
            <a:ext cx="12192000" cy="47051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Stock Primary School">
            <a:extLst>
              <a:ext uri="{FF2B5EF4-FFF2-40B4-BE49-F238E27FC236}">
                <a16:creationId xmlns:a16="http://schemas.microsoft.com/office/drawing/2014/main" id="{35BAE919-9AD7-46D2-90E8-1BD1CEF924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77471" y="138436"/>
            <a:ext cx="4397303" cy="98392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DFF7CEF4-B869-4FA1-8588-E02879FED620}"/>
              </a:ext>
            </a:extLst>
          </p:cNvPr>
          <p:cNvSpPr/>
          <p:nvPr/>
        </p:nvSpPr>
        <p:spPr>
          <a:xfrm>
            <a:off x="136125" y="1049836"/>
            <a:ext cx="11844568" cy="4863383"/>
          </a:xfrm>
          <a:prstGeom prst="rect">
            <a:avLst/>
          </a:prstGeom>
        </p:spPr>
        <p:txBody>
          <a:bodyPr wrap="square">
            <a:spAutoFit/>
          </a:bodyPr>
          <a:lstStyle/>
          <a:p>
            <a:pPr marL="3175" indent="-6350">
              <a:lnSpc>
                <a:spcPct val="110000"/>
              </a:lnSpc>
              <a:spcAft>
                <a:spcPts val="1065"/>
              </a:spcAft>
            </a:pPr>
            <a:endParaRPr lang="en-GB" dirty="0">
              <a:solidFill>
                <a:srgbClr val="000000"/>
              </a:solidFill>
              <a:ea typeface="Calibri" panose="020F0502020204030204" pitchFamily="34" charset="0"/>
            </a:endParaRPr>
          </a:p>
          <a:p>
            <a:pPr marL="3175" indent="-6350">
              <a:lnSpc>
                <a:spcPct val="110000"/>
              </a:lnSpc>
              <a:spcAft>
                <a:spcPts val="1065"/>
              </a:spcAft>
            </a:pPr>
            <a:r>
              <a:rPr lang="en-GB" dirty="0">
                <a:solidFill>
                  <a:srgbClr val="000000"/>
                </a:solidFill>
                <a:ea typeface="Calibri" panose="020F0502020204030204" pitchFamily="34" charset="0"/>
              </a:rPr>
              <a:t>We aim to create a happy, caring community where everyone feels valued and secure. We value the contributions made by all children, professionals and parents to help enhance and maintain our inclusive school community. We appreciate and value the best efforts of every child in all aspects of school life, ensuring they realise their maximum potential.  </a:t>
            </a:r>
          </a:p>
          <a:p>
            <a:pPr marL="3175" indent="-6350">
              <a:lnSpc>
                <a:spcPct val="110000"/>
              </a:lnSpc>
              <a:spcAft>
                <a:spcPts val="1065"/>
              </a:spcAft>
            </a:pPr>
            <a:r>
              <a:rPr lang="en-GB" dirty="0">
                <a:solidFill>
                  <a:srgbClr val="000000"/>
                </a:solidFill>
                <a:ea typeface="Calibri" panose="020F0502020204030204" pitchFamily="34" charset="0"/>
              </a:rPr>
              <a:t>We provide a broad and balanced and stimulating curriculum for every child regardless of race, gender or ability.  </a:t>
            </a:r>
          </a:p>
          <a:p>
            <a:pPr marL="3175" indent="-6350">
              <a:lnSpc>
                <a:spcPct val="110000"/>
              </a:lnSpc>
              <a:spcAft>
                <a:spcPts val="1445"/>
              </a:spcAft>
            </a:pPr>
            <a:r>
              <a:rPr lang="en-GB" dirty="0">
                <a:solidFill>
                  <a:srgbClr val="000000"/>
                </a:solidFill>
                <a:ea typeface="Calibri" panose="020F0502020204030204" pitchFamily="34" charset="0"/>
              </a:rPr>
              <a:t>At our school, we aim to promote positive learning for our children with SEND through:  </a:t>
            </a:r>
          </a:p>
          <a:p>
            <a:pPr marL="342900" lvl="0" indent="-342900" fontAlgn="base">
              <a:lnSpc>
                <a:spcPct val="110000"/>
              </a:lnSpc>
              <a:spcAft>
                <a:spcPts val="280"/>
              </a:spcAft>
              <a:buClr>
                <a:srgbClr val="000000"/>
              </a:buClr>
              <a:buSzPts val="1000"/>
              <a:buFont typeface="Arial" panose="020B0604020202020204" pitchFamily="34" charset="0"/>
              <a:buChar char="•"/>
            </a:pPr>
            <a:r>
              <a:rPr lang="en-GB" dirty="0">
                <a:solidFill>
                  <a:srgbClr val="000000"/>
                </a:solidFill>
                <a:uFill>
                  <a:solidFill>
                    <a:srgbClr val="000000"/>
                  </a:solidFill>
                </a:uFill>
                <a:ea typeface="Arial" panose="020B0604020202020204" pitchFamily="34" charset="0"/>
                <a:cs typeface="Arial" panose="020B0604020202020204" pitchFamily="34" charset="0"/>
              </a:rPr>
              <a:t>Ensuring all children feel a valued part of the school  </a:t>
            </a:r>
          </a:p>
          <a:p>
            <a:pPr marL="342900" lvl="0" indent="-342900" fontAlgn="base">
              <a:lnSpc>
                <a:spcPct val="110000"/>
              </a:lnSpc>
              <a:spcAft>
                <a:spcPts val="330"/>
              </a:spcAft>
              <a:buClr>
                <a:srgbClr val="000000"/>
              </a:buClr>
              <a:buSzPts val="1000"/>
              <a:buFont typeface="Arial" panose="020B0604020202020204" pitchFamily="34" charset="0"/>
              <a:buChar char="•"/>
            </a:pPr>
            <a:r>
              <a:rPr lang="en-GB" dirty="0">
                <a:solidFill>
                  <a:srgbClr val="000000"/>
                </a:solidFill>
                <a:uFill>
                  <a:solidFill>
                    <a:srgbClr val="000000"/>
                  </a:solidFill>
                </a:uFill>
                <a:ea typeface="Arial" panose="020B0604020202020204" pitchFamily="34" charset="0"/>
                <a:cs typeface="Arial" panose="020B0604020202020204" pitchFamily="34" charset="0"/>
              </a:rPr>
              <a:t>Providing a safe and supportive environment   </a:t>
            </a:r>
          </a:p>
          <a:p>
            <a:pPr marL="342900" lvl="0" indent="-342900" fontAlgn="base">
              <a:lnSpc>
                <a:spcPct val="110000"/>
              </a:lnSpc>
              <a:spcAft>
                <a:spcPts val="320"/>
              </a:spcAft>
              <a:buClr>
                <a:srgbClr val="000000"/>
              </a:buClr>
              <a:buSzPts val="1000"/>
              <a:buFont typeface="Arial" panose="020B0604020202020204" pitchFamily="34" charset="0"/>
              <a:buChar char="•"/>
            </a:pPr>
            <a:r>
              <a:rPr lang="en-GB" dirty="0">
                <a:solidFill>
                  <a:srgbClr val="000000"/>
                </a:solidFill>
                <a:uFill>
                  <a:solidFill>
                    <a:srgbClr val="000000"/>
                  </a:solidFill>
                </a:uFill>
                <a:ea typeface="Arial" panose="020B0604020202020204" pitchFamily="34" charset="0"/>
                <a:cs typeface="Arial" panose="020B0604020202020204" pitchFamily="34" charset="0"/>
              </a:rPr>
              <a:t>Having access to a range of teaching and learning strategies to suit their needs  </a:t>
            </a:r>
          </a:p>
          <a:p>
            <a:pPr marL="342900" lvl="0" indent="-342900" fontAlgn="base">
              <a:lnSpc>
                <a:spcPct val="110000"/>
              </a:lnSpc>
              <a:spcAft>
                <a:spcPts val="295"/>
              </a:spcAft>
              <a:buClr>
                <a:srgbClr val="000000"/>
              </a:buClr>
              <a:buSzPts val="1000"/>
              <a:buFont typeface="Arial" panose="020B0604020202020204" pitchFamily="34" charset="0"/>
              <a:buChar char="•"/>
            </a:pPr>
            <a:r>
              <a:rPr lang="en-GB" dirty="0">
                <a:solidFill>
                  <a:srgbClr val="000000"/>
                </a:solidFill>
                <a:uFill>
                  <a:solidFill>
                    <a:srgbClr val="000000"/>
                  </a:solidFill>
                </a:uFill>
                <a:ea typeface="Arial" panose="020B0604020202020204" pitchFamily="34" charset="0"/>
                <a:cs typeface="Arial" panose="020B0604020202020204" pitchFamily="34" charset="0"/>
              </a:rPr>
              <a:t>Promoting independence and resilience as a learner, without over reliance on adult support  </a:t>
            </a:r>
          </a:p>
          <a:p>
            <a:pPr marL="342900" lvl="0" indent="-342900" fontAlgn="base">
              <a:lnSpc>
                <a:spcPct val="110000"/>
              </a:lnSpc>
              <a:spcAft>
                <a:spcPts val="320"/>
              </a:spcAft>
              <a:buClr>
                <a:srgbClr val="000000"/>
              </a:buClr>
              <a:buSzPts val="1000"/>
              <a:buFont typeface="Arial" panose="020B0604020202020204" pitchFamily="34" charset="0"/>
              <a:buChar char="•"/>
            </a:pPr>
            <a:r>
              <a:rPr lang="en-GB" dirty="0">
                <a:solidFill>
                  <a:srgbClr val="000000"/>
                </a:solidFill>
                <a:uFill>
                  <a:solidFill>
                    <a:srgbClr val="000000"/>
                  </a:solidFill>
                </a:uFill>
                <a:ea typeface="Arial" panose="020B0604020202020204" pitchFamily="34" charset="0"/>
                <a:cs typeface="Arial" panose="020B0604020202020204" pitchFamily="34" charset="0"/>
              </a:rPr>
              <a:t>Identifying and addressing needs to ensure early intervention  </a:t>
            </a:r>
          </a:p>
          <a:p>
            <a:pPr marL="342900" lvl="0" indent="-342900" fontAlgn="base">
              <a:lnSpc>
                <a:spcPct val="110000"/>
              </a:lnSpc>
              <a:spcAft>
                <a:spcPts val="305"/>
              </a:spcAft>
              <a:buClr>
                <a:srgbClr val="000000"/>
              </a:buClr>
              <a:buSzPts val="1000"/>
              <a:buFont typeface="Arial" panose="020B0604020202020204" pitchFamily="34" charset="0"/>
              <a:buChar char="•"/>
            </a:pPr>
            <a:r>
              <a:rPr lang="en-GB" dirty="0">
                <a:solidFill>
                  <a:srgbClr val="000000"/>
                </a:solidFill>
                <a:uFill>
                  <a:solidFill>
                    <a:srgbClr val="000000"/>
                  </a:solidFill>
                </a:uFill>
                <a:ea typeface="Arial" panose="020B0604020202020204" pitchFamily="34" charset="0"/>
                <a:cs typeface="Arial" panose="020B0604020202020204" pitchFamily="34" charset="0"/>
              </a:rPr>
              <a:t>Communicating their needs appropriately throughout the school  </a:t>
            </a:r>
          </a:p>
          <a:p>
            <a:pPr marL="342900" lvl="0" indent="-342900" fontAlgn="base">
              <a:lnSpc>
                <a:spcPct val="110000"/>
              </a:lnSpc>
              <a:spcAft>
                <a:spcPts val="1715"/>
              </a:spcAft>
              <a:buClr>
                <a:srgbClr val="000000"/>
              </a:buClr>
              <a:buSzPts val="1000"/>
              <a:buFont typeface="Arial" panose="020B0604020202020204" pitchFamily="34" charset="0"/>
              <a:buChar char="•"/>
            </a:pPr>
            <a:r>
              <a:rPr lang="en-GB" dirty="0">
                <a:solidFill>
                  <a:srgbClr val="000000"/>
                </a:solidFill>
                <a:uFill>
                  <a:solidFill>
                    <a:srgbClr val="000000"/>
                  </a:solidFill>
                </a:uFill>
                <a:ea typeface="Arial" panose="020B0604020202020204" pitchFamily="34" charset="0"/>
                <a:cs typeface="Arial" panose="020B0604020202020204" pitchFamily="34" charset="0"/>
              </a:rPr>
              <a:t>Encouraging close links with home  </a:t>
            </a:r>
          </a:p>
        </p:txBody>
      </p:sp>
      <p:sp>
        <p:nvSpPr>
          <p:cNvPr id="3" name="TextBox 2">
            <a:hlinkClick r:id="rId3" action="ppaction://hlinksldjump"/>
            <a:extLst>
              <a:ext uri="{FF2B5EF4-FFF2-40B4-BE49-F238E27FC236}">
                <a16:creationId xmlns:a16="http://schemas.microsoft.com/office/drawing/2014/main" id="{B97E181D-B68D-4E58-BF83-8CAE1E2E1AEF}"/>
              </a:ext>
            </a:extLst>
          </p:cNvPr>
          <p:cNvSpPr txBox="1"/>
          <p:nvPr/>
        </p:nvSpPr>
        <p:spPr>
          <a:xfrm>
            <a:off x="11168110" y="6374167"/>
            <a:ext cx="2440156" cy="523220"/>
          </a:xfrm>
          <a:prstGeom prst="rect">
            <a:avLst/>
          </a:prstGeom>
          <a:noFill/>
        </p:spPr>
        <p:txBody>
          <a:bodyPr wrap="square" rtlCol="0">
            <a:spAutoFit/>
          </a:bodyPr>
          <a:lstStyle/>
          <a:p>
            <a:r>
              <a:rPr lang="en-GB" sz="2800" dirty="0"/>
              <a:t>Back</a:t>
            </a:r>
          </a:p>
        </p:txBody>
      </p:sp>
    </p:spTree>
    <p:extLst>
      <p:ext uri="{BB962C8B-B14F-4D97-AF65-F5344CB8AC3E}">
        <p14:creationId xmlns:p14="http://schemas.microsoft.com/office/powerpoint/2010/main" val="15128682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56911-8360-481E-87A9-B5C1B3265CF1}"/>
              </a:ext>
            </a:extLst>
          </p:cNvPr>
          <p:cNvSpPr>
            <a:spLocks noGrp="1"/>
          </p:cNvSpPr>
          <p:nvPr>
            <p:ph type="ctrTitle"/>
          </p:nvPr>
        </p:nvSpPr>
        <p:spPr>
          <a:xfrm>
            <a:off x="130206" y="-1193800"/>
            <a:ext cx="9144000" cy="2387600"/>
          </a:xfrm>
        </p:spPr>
        <p:txBody>
          <a:bodyPr>
            <a:normAutofit/>
          </a:bodyPr>
          <a:lstStyle/>
          <a:p>
            <a:pPr algn="l"/>
            <a:r>
              <a:rPr lang="en-GB" sz="4000" b="1" u="sng" dirty="0"/>
              <a:t>Our SEND and Inclusion Vision</a:t>
            </a:r>
          </a:p>
        </p:txBody>
      </p:sp>
      <p:sp>
        <p:nvSpPr>
          <p:cNvPr id="4" name="Rectangle 3">
            <a:extLst>
              <a:ext uri="{FF2B5EF4-FFF2-40B4-BE49-F238E27FC236}">
                <a16:creationId xmlns:a16="http://schemas.microsoft.com/office/drawing/2014/main" id="{0EBF1C8B-5D30-4063-A49F-F09A5E96AC8D}"/>
              </a:ext>
            </a:extLst>
          </p:cNvPr>
          <p:cNvSpPr/>
          <p:nvPr/>
        </p:nvSpPr>
        <p:spPr>
          <a:xfrm>
            <a:off x="0" y="5903650"/>
            <a:ext cx="12192000" cy="47051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Stock Primary School">
            <a:extLst>
              <a:ext uri="{FF2B5EF4-FFF2-40B4-BE49-F238E27FC236}">
                <a16:creationId xmlns:a16="http://schemas.microsoft.com/office/drawing/2014/main" id="{35BAE919-9AD7-46D2-90E8-1BD1CEF924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77471" y="138436"/>
            <a:ext cx="4397303" cy="98392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DFF7CEF4-B869-4FA1-8588-E02879FED620}"/>
              </a:ext>
            </a:extLst>
          </p:cNvPr>
          <p:cNvSpPr/>
          <p:nvPr/>
        </p:nvSpPr>
        <p:spPr>
          <a:xfrm>
            <a:off x="136125" y="1049836"/>
            <a:ext cx="11844568" cy="4970079"/>
          </a:xfrm>
          <a:prstGeom prst="rect">
            <a:avLst/>
          </a:prstGeom>
        </p:spPr>
        <p:txBody>
          <a:bodyPr wrap="square">
            <a:spAutoFit/>
          </a:bodyPr>
          <a:lstStyle/>
          <a:p>
            <a:pPr marL="3175" indent="-6350">
              <a:lnSpc>
                <a:spcPct val="110000"/>
              </a:lnSpc>
              <a:spcAft>
                <a:spcPts val="1065"/>
              </a:spcAft>
            </a:pPr>
            <a:endParaRPr lang="en-GB" dirty="0">
              <a:solidFill>
                <a:srgbClr val="000000"/>
              </a:solidFill>
              <a:ea typeface="Calibri" panose="020F0502020204030204" pitchFamily="34" charset="0"/>
            </a:endParaRPr>
          </a:p>
          <a:p>
            <a:r>
              <a:rPr lang="en-GB" dirty="0"/>
              <a:t>At Stock C of E Primary School, we believe every child is unique, valued and full of potential. Guided by our vision, </a:t>
            </a:r>
            <a:r>
              <a:rPr lang="en-GB" b="1" dirty="0"/>
              <a:t>“Let Their Light Shine,”</a:t>
            </a:r>
            <a:r>
              <a:rPr lang="en-GB" dirty="0"/>
              <a:t> we are committed to creating a nurturing, inclusive and inspiring environment where all children — including those with Special Educational Needs and Disabilities (SEND) — feel safe, respected and empowered to thrive.</a:t>
            </a:r>
          </a:p>
          <a:p>
            <a:r>
              <a:rPr lang="en-GB" dirty="0"/>
              <a:t>Through our values of </a:t>
            </a:r>
            <a:r>
              <a:rPr lang="en-GB" b="1" dirty="0"/>
              <a:t>Affinity, Aspire and Achieve</a:t>
            </a:r>
            <a:r>
              <a:rPr lang="en-GB" dirty="0"/>
              <a:t>, we celebrate diversity and ensure that every child is known, understood and supported as an individual.</a:t>
            </a:r>
          </a:p>
          <a:p>
            <a:endParaRPr lang="en-GB" dirty="0"/>
          </a:p>
          <a:p>
            <a:r>
              <a:rPr lang="en-GB" b="1" dirty="0"/>
              <a:t>Affinity</a:t>
            </a:r>
            <a:r>
              <a:rPr lang="en-GB" dirty="0"/>
              <a:t> – We foster a culture of belonging where every child and family is welcomed, valued and included. We build strong relationships based our gospel values of:  Trust, kindness, compassion, koinonia, perseverance, thankfulness and justice we help children develop confidence, independence and positive self-worth. </a:t>
            </a:r>
          </a:p>
          <a:p>
            <a:r>
              <a:rPr lang="en-GB" b="1" dirty="0"/>
              <a:t>Aspire</a:t>
            </a:r>
            <a:r>
              <a:rPr lang="en-GB" dirty="0"/>
              <a:t> – We encourage every child to believe in themselves and aim high. By recognising strengths, nurturing talents and removing barriers to learning, we create opportunities for all pupils to grow academically, socially and emotionally. </a:t>
            </a:r>
          </a:p>
          <a:p>
            <a:r>
              <a:rPr lang="en-GB" b="1" dirty="0"/>
              <a:t>Achieve</a:t>
            </a:r>
            <a:r>
              <a:rPr lang="en-GB" dirty="0"/>
              <a:t> – We are committed to enabling every child to experience success and make meaningful progress from their individual starting points. Through high expectations, inclusive practice and personalised support, we ensure that all learners can flourish and reach their full potential. </a:t>
            </a:r>
          </a:p>
          <a:p>
            <a:r>
              <a:rPr lang="en-GB" dirty="0"/>
              <a:t>Together, we strive to create a community where differences are celebrated, every voice is heard and every child is given the opportunity to shine brightly</a:t>
            </a:r>
          </a:p>
        </p:txBody>
      </p:sp>
      <p:sp>
        <p:nvSpPr>
          <p:cNvPr id="3" name="TextBox 2">
            <a:hlinkClick r:id="rId3" action="ppaction://hlinksldjump"/>
            <a:extLst>
              <a:ext uri="{FF2B5EF4-FFF2-40B4-BE49-F238E27FC236}">
                <a16:creationId xmlns:a16="http://schemas.microsoft.com/office/drawing/2014/main" id="{B97E181D-B68D-4E58-BF83-8CAE1E2E1AEF}"/>
              </a:ext>
            </a:extLst>
          </p:cNvPr>
          <p:cNvSpPr txBox="1"/>
          <p:nvPr/>
        </p:nvSpPr>
        <p:spPr>
          <a:xfrm>
            <a:off x="11168110" y="6374167"/>
            <a:ext cx="2440156" cy="523220"/>
          </a:xfrm>
          <a:prstGeom prst="rect">
            <a:avLst/>
          </a:prstGeom>
          <a:noFill/>
        </p:spPr>
        <p:txBody>
          <a:bodyPr wrap="square" rtlCol="0">
            <a:spAutoFit/>
          </a:bodyPr>
          <a:lstStyle/>
          <a:p>
            <a:r>
              <a:rPr lang="en-GB" sz="2800" dirty="0"/>
              <a:t>Back</a:t>
            </a:r>
          </a:p>
        </p:txBody>
      </p:sp>
    </p:spTree>
    <p:extLst>
      <p:ext uri="{BB962C8B-B14F-4D97-AF65-F5344CB8AC3E}">
        <p14:creationId xmlns:p14="http://schemas.microsoft.com/office/powerpoint/2010/main" val="27066802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56911-8360-481E-87A9-B5C1B3265CF1}"/>
              </a:ext>
            </a:extLst>
          </p:cNvPr>
          <p:cNvSpPr>
            <a:spLocks noGrp="1"/>
          </p:cNvSpPr>
          <p:nvPr>
            <p:ph type="ctrTitle"/>
          </p:nvPr>
        </p:nvSpPr>
        <p:spPr>
          <a:xfrm>
            <a:off x="217226" y="-1055364"/>
            <a:ext cx="9144000" cy="2387600"/>
          </a:xfrm>
        </p:spPr>
        <p:txBody>
          <a:bodyPr>
            <a:normAutofit/>
          </a:bodyPr>
          <a:lstStyle/>
          <a:p>
            <a:pPr algn="l"/>
            <a:r>
              <a:rPr lang="en-GB" sz="4000" b="1" u="sng" dirty="0"/>
              <a:t>Identification of need</a:t>
            </a:r>
          </a:p>
        </p:txBody>
      </p:sp>
      <p:sp>
        <p:nvSpPr>
          <p:cNvPr id="4" name="Rectangle 3">
            <a:extLst>
              <a:ext uri="{FF2B5EF4-FFF2-40B4-BE49-F238E27FC236}">
                <a16:creationId xmlns:a16="http://schemas.microsoft.com/office/drawing/2014/main" id="{0EBF1C8B-5D30-4063-A49F-F09A5E96AC8D}"/>
              </a:ext>
            </a:extLst>
          </p:cNvPr>
          <p:cNvSpPr/>
          <p:nvPr/>
        </p:nvSpPr>
        <p:spPr>
          <a:xfrm>
            <a:off x="0" y="5903650"/>
            <a:ext cx="12192000" cy="47051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Stock Primary School">
            <a:extLst>
              <a:ext uri="{FF2B5EF4-FFF2-40B4-BE49-F238E27FC236}">
                <a16:creationId xmlns:a16="http://schemas.microsoft.com/office/drawing/2014/main" id="{35BAE919-9AD7-46D2-90E8-1BD1CEF924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77471" y="138436"/>
            <a:ext cx="4397303" cy="98392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DFF7CEF4-B869-4FA1-8588-E02879FED620}"/>
              </a:ext>
            </a:extLst>
          </p:cNvPr>
          <p:cNvSpPr/>
          <p:nvPr/>
        </p:nvSpPr>
        <p:spPr>
          <a:xfrm>
            <a:off x="230266" y="1020914"/>
            <a:ext cx="11844568" cy="3693960"/>
          </a:xfrm>
          <a:prstGeom prst="rect">
            <a:avLst/>
          </a:prstGeom>
        </p:spPr>
        <p:txBody>
          <a:bodyPr wrap="square">
            <a:spAutoFit/>
          </a:bodyPr>
          <a:lstStyle/>
          <a:p>
            <a:pPr marL="3175" indent="-6350">
              <a:lnSpc>
                <a:spcPct val="110000"/>
              </a:lnSpc>
              <a:spcAft>
                <a:spcPts val="1065"/>
              </a:spcAft>
            </a:pPr>
            <a:endParaRPr lang="en-GB" dirty="0">
              <a:solidFill>
                <a:srgbClr val="000000"/>
              </a:solidFill>
              <a:ea typeface="Calibri" panose="020F0502020204030204" pitchFamily="34" charset="0"/>
            </a:endParaRPr>
          </a:p>
          <a:p>
            <a:pPr marL="3175" indent="-6350" algn="ctr">
              <a:lnSpc>
                <a:spcPct val="110000"/>
              </a:lnSpc>
              <a:spcAft>
                <a:spcPts val="1065"/>
              </a:spcAft>
            </a:pPr>
            <a:r>
              <a:rPr lang="en-GB" sz="2800" dirty="0">
                <a:solidFill>
                  <a:srgbClr val="000000"/>
                </a:solidFill>
                <a:uFill>
                  <a:solidFill>
                    <a:srgbClr val="000000"/>
                  </a:solidFill>
                </a:uFill>
                <a:ea typeface="Arial" panose="020B0604020202020204" pitchFamily="34" charset="0"/>
                <a:cs typeface="Arial" panose="020B0604020202020204" pitchFamily="34" charset="0"/>
              </a:rPr>
              <a:t>“Every teacher is a teacher of SEND”</a:t>
            </a:r>
          </a:p>
          <a:p>
            <a:pPr marL="282575" indent="-285750">
              <a:lnSpc>
                <a:spcPct val="110000"/>
              </a:lnSpc>
              <a:spcAft>
                <a:spcPts val="1065"/>
              </a:spcAft>
              <a:buFont typeface="Arial" panose="020B0604020202020204" pitchFamily="34" charset="0"/>
              <a:buChar char="•"/>
            </a:pPr>
            <a:r>
              <a:rPr lang="en-GB" dirty="0">
                <a:solidFill>
                  <a:srgbClr val="000000"/>
                </a:solidFill>
                <a:uFill>
                  <a:solidFill>
                    <a:srgbClr val="000000"/>
                  </a:solidFill>
                </a:uFill>
                <a:ea typeface="Arial" panose="020B0604020202020204" pitchFamily="34" charset="0"/>
                <a:cs typeface="Arial" panose="020B0604020202020204" pitchFamily="34" charset="0"/>
              </a:rPr>
              <a:t>At Stock C of E Primary school, we wholeheartedly believe this. All children will receive Quality First Teaching within their class. This is inclusive teaching . It may be identified that a child is not making expected progress with Quality First Teaching. </a:t>
            </a:r>
          </a:p>
          <a:p>
            <a:pPr marL="282575" indent="-285750">
              <a:lnSpc>
                <a:spcPct val="110000"/>
              </a:lnSpc>
              <a:spcAft>
                <a:spcPts val="1065"/>
              </a:spcAft>
              <a:buFont typeface="Arial" panose="020B0604020202020204" pitchFamily="34" charset="0"/>
              <a:buChar char="•"/>
            </a:pPr>
            <a:r>
              <a:rPr lang="en-GB" dirty="0">
                <a:solidFill>
                  <a:srgbClr val="000000"/>
                </a:solidFill>
                <a:uFill>
                  <a:solidFill>
                    <a:srgbClr val="000000"/>
                  </a:solidFill>
                </a:uFill>
                <a:ea typeface="Arial" panose="020B0604020202020204" pitchFamily="34" charset="0"/>
                <a:cs typeface="Arial" panose="020B0604020202020204" pitchFamily="34" charset="0"/>
              </a:rPr>
              <a:t>Children may be having difficulties with their learning and/or behaviour – if this is the case, then parents will be informed. Staff and parents will work with the SENCO to put in place a plan of action. </a:t>
            </a:r>
          </a:p>
          <a:p>
            <a:pPr marL="282575" indent="-285750">
              <a:lnSpc>
                <a:spcPct val="110000"/>
              </a:lnSpc>
              <a:spcAft>
                <a:spcPts val="1065"/>
              </a:spcAft>
              <a:buFont typeface="Arial" panose="020B0604020202020204" pitchFamily="34" charset="0"/>
              <a:buChar char="•"/>
            </a:pPr>
            <a:r>
              <a:rPr lang="en-GB" dirty="0">
                <a:solidFill>
                  <a:srgbClr val="000000"/>
                </a:solidFill>
                <a:uFill>
                  <a:solidFill>
                    <a:srgbClr val="000000"/>
                  </a:solidFill>
                </a:uFill>
                <a:ea typeface="Arial" panose="020B0604020202020204" pitchFamily="34" charset="0"/>
                <a:cs typeface="Arial" panose="020B0604020202020204" pitchFamily="34" charset="0"/>
              </a:rPr>
              <a:t>If parents have concerns at home, they are welcome to come and discuss these with the class teacher at any point. </a:t>
            </a:r>
          </a:p>
          <a:p>
            <a:pPr marL="282575" indent="-285750">
              <a:lnSpc>
                <a:spcPct val="110000"/>
              </a:lnSpc>
              <a:spcAft>
                <a:spcPts val="1065"/>
              </a:spcAft>
              <a:buFont typeface="Arial" panose="020B0604020202020204" pitchFamily="34" charset="0"/>
              <a:buChar char="•"/>
            </a:pPr>
            <a:r>
              <a:rPr lang="en-GB" dirty="0">
                <a:solidFill>
                  <a:srgbClr val="000000"/>
                </a:solidFill>
                <a:uFill>
                  <a:solidFill>
                    <a:srgbClr val="000000"/>
                  </a:solidFill>
                </a:uFill>
                <a:ea typeface="Arial" panose="020B0604020202020204" pitchFamily="34" charset="0"/>
                <a:cs typeface="Arial" panose="020B0604020202020204" pitchFamily="34" charset="0"/>
              </a:rPr>
              <a:t>It may be that reasonable adjustments need to be made or interventions put in place. </a:t>
            </a:r>
          </a:p>
        </p:txBody>
      </p:sp>
      <p:sp>
        <p:nvSpPr>
          <p:cNvPr id="6" name="TextBox 5">
            <a:hlinkClick r:id="rId3" action="ppaction://hlinksldjump"/>
            <a:extLst>
              <a:ext uri="{FF2B5EF4-FFF2-40B4-BE49-F238E27FC236}">
                <a16:creationId xmlns:a16="http://schemas.microsoft.com/office/drawing/2014/main" id="{4C7B3DF4-F185-41A2-873E-522739358F7D}"/>
              </a:ext>
            </a:extLst>
          </p:cNvPr>
          <p:cNvSpPr txBox="1"/>
          <p:nvPr/>
        </p:nvSpPr>
        <p:spPr>
          <a:xfrm>
            <a:off x="11168110" y="6374167"/>
            <a:ext cx="2440156" cy="523220"/>
          </a:xfrm>
          <a:prstGeom prst="rect">
            <a:avLst/>
          </a:prstGeom>
          <a:noFill/>
        </p:spPr>
        <p:txBody>
          <a:bodyPr wrap="square" rtlCol="0">
            <a:spAutoFit/>
          </a:bodyPr>
          <a:lstStyle/>
          <a:p>
            <a:r>
              <a:rPr lang="en-GB" sz="2800" dirty="0"/>
              <a:t>Back</a:t>
            </a:r>
          </a:p>
        </p:txBody>
      </p:sp>
    </p:spTree>
    <p:extLst>
      <p:ext uri="{BB962C8B-B14F-4D97-AF65-F5344CB8AC3E}">
        <p14:creationId xmlns:p14="http://schemas.microsoft.com/office/powerpoint/2010/main" val="3279621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56911-8360-481E-87A9-B5C1B3265CF1}"/>
              </a:ext>
            </a:extLst>
          </p:cNvPr>
          <p:cNvSpPr>
            <a:spLocks noGrp="1"/>
          </p:cNvSpPr>
          <p:nvPr>
            <p:ph type="ctrTitle"/>
          </p:nvPr>
        </p:nvSpPr>
        <p:spPr>
          <a:xfrm>
            <a:off x="217226" y="-1330120"/>
            <a:ext cx="10862106" cy="2387600"/>
          </a:xfrm>
        </p:spPr>
        <p:txBody>
          <a:bodyPr>
            <a:normAutofit/>
          </a:bodyPr>
          <a:lstStyle/>
          <a:p>
            <a:pPr algn="l"/>
            <a:r>
              <a:rPr lang="en-GB" sz="3600" b="1" u="sng" dirty="0"/>
              <a:t>Identification of need and expertise</a:t>
            </a:r>
            <a:br>
              <a:rPr lang="en-GB" sz="3600" b="1" u="sng" dirty="0"/>
            </a:br>
            <a:r>
              <a:rPr lang="en-GB" sz="3600" b="1" u="sng" dirty="0"/>
              <a:t> of staff</a:t>
            </a:r>
          </a:p>
        </p:txBody>
      </p:sp>
      <p:sp>
        <p:nvSpPr>
          <p:cNvPr id="4" name="Rectangle 3">
            <a:extLst>
              <a:ext uri="{FF2B5EF4-FFF2-40B4-BE49-F238E27FC236}">
                <a16:creationId xmlns:a16="http://schemas.microsoft.com/office/drawing/2014/main" id="{0EBF1C8B-5D30-4063-A49F-F09A5E96AC8D}"/>
              </a:ext>
            </a:extLst>
          </p:cNvPr>
          <p:cNvSpPr/>
          <p:nvPr/>
        </p:nvSpPr>
        <p:spPr>
          <a:xfrm>
            <a:off x="0" y="5903650"/>
            <a:ext cx="12192000" cy="47051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Stock Primary School">
            <a:extLst>
              <a:ext uri="{FF2B5EF4-FFF2-40B4-BE49-F238E27FC236}">
                <a16:creationId xmlns:a16="http://schemas.microsoft.com/office/drawing/2014/main" id="{35BAE919-9AD7-46D2-90E8-1BD1CEF924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77471" y="138436"/>
            <a:ext cx="4397303" cy="98392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DFF7CEF4-B869-4FA1-8588-E02879FED620}"/>
              </a:ext>
            </a:extLst>
          </p:cNvPr>
          <p:cNvSpPr/>
          <p:nvPr/>
        </p:nvSpPr>
        <p:spPr>
          <a:xfrm>
            <a:off x="1" y="537101"/>
            <a:ext cx="12126896" cy="5894562"/>
          </a:xfrm>
          <a:prstGeom prst="rect">
            <a:avLst/>
          </a:prstGeom>
        </p:spPr>
        <p:txBody>
          <a:bodyPr wrap="square">
            <a:spAutoFit/>
          </a:bodyPr>
          <a:lstStyle/>
          <a:p>
            <a:pPr marL="3175" indent="-6350">
              <a:lnSpc>
                <a:spcPct val="110000"/>
              </a:lnSpc>
              <a:spcAft>
                <a:spcPts val="1065"/>
              </a:spcAft>
            </a:pPr>
            <a:endParaRPr lang="en-GB" dirty="0">
              <a:solidFill>
                <a:srgbClr val="000000"/>
              </a:solidFill>
              <a:ea typeface="Calibri" panose="020F0502020204030204" pitchFamily="34" charset="0"/>
            </a:endParaRPr>
          </a:p>
          <a:p>
            <a:pPr marL="3175" indent="-6350">
              <a:lnSpc>
                <a:spcPct val="110000"/>
              </a:lnSpc>
              <a:spcAft>
                <a:spcPts val="1065"/>
              </a:spcAft>
            </a:pPr>
            <a:r>
              <a:rPr lang="en-GB" dirty="0">
                <a:solidFill>
                  <a:srgbClr val="000000"/>
                </a:solidFill>
                <a:uFill>
                  <a:solidFill>
                    <a:srgbClr val="000000"/>
                  </a:solidFill>
                </a:uFill>
                <a:ea typeface="Arial" panose="020B0604020202020204" pitchFamily="34" charset="0"/>
                <a:cs typeface="Arial" panose="020B0604020202020204" pitchFamily="34" charset="0"/>
              </a:rPr>
              <a:t>Mrs </a:t>
            </a:r>
            <a:r>
              <a:rPr lang="en-GB" dirty="0" err="1">
                <a:solidFill>
                  <a:srgbClr val="000000"/>
                </a:solidFill>
                <a:uFill>
                  <a:solidFill>
                    <a:srgbClr val="000000"/>
                  </a:solidFill>
                </a:uFill>
                <a:ea typeface="Arial" panose="020B0604020202020204" pitchFamily="34" charset="0"/>
                <a:cs typeface="Arial" panose="020B0604020202020204" pitchFamily="34" charset="0"/>
              </a:rPr>
              <a:t>Blaber</a:t>
            </a:r>
            <a:r>
              <a:rPr lang="en-GB" dirty="0">
                <a:solidFill>
                  <a:srgbClr val="000000"/>
                </a:solidFill>
                <a:uFill>
                  <a:solidFill>
                    <a:srgbClr val="000000"/>
                  </a:solidFill>
                </a:uFill>
                <a:ea typeface="Arial" panose="020B0604020202020204" pitchFamily="34" charset="0"/>
                <a:cs typeface="Arial" panose="020B0604020202020204" pitchFamily="34" charset="0"/>
              </a:rPr>
              <a:t> is undertaking her mandatory SENCO qualification. Class teachers and LSAs are able to participate in targeted training courses to support their teaching and understanding of different needs. Whilst it is not the school’s role or practice to diagnose, staff may identify that a need for referrals to external services such as: </a:t>
            </a:r>
          </a:p>
          <a:p>
            <a:pPr marL="282575" indent="-285750">
              <a:lnSpc>
                <a:spcPct val="110000"/>
              </a:lnSpc>
              <a:spcAft>
                <a:spcPts val="1065"/>
              </a:spcAft>
              <a:buFont typeface="Arial" panose="020B0604020202020204" pitchFamily="34" charset="0"/>
              <a:buChar char="•"/>
            </a:pPr>
            <a:r>
              <a:rPr lang="en-GB" dirty="0">
                <a:solidFill>
                  <a:srgbClr val="000000"/>
                </a:solidFill>
                <a:uFill>
                  <a:solidFill>
                    <a:srgbClr val="000000"/>
                  </a:solidFill>
                </a:uFill>
                <a:ea typeface="Arial" panose="020B0604020202020204" pitchFamily="34" charset="0"/>
                <a:cs typeface="Arial" panose="020B0604020202020204" pitchFamily="34" charset="0"/>
              </a:rPr>
              <a:t>Paediatrics – ASD and ADHD assessments </a:t>
            </a:r>
          </a:p>
          <a:p>
            <a:pPr marL="282575" indent="-285750">
              <a:lnSpc>
                <a:spcPct val="110000"/>
              </a:lnSpc>
              <a:spcAft>
                <a:spcPts val="1065"/>
              </a:spcAft>
              <a:buFont typeface="Arial" panose="020B0604020202020204" pitchFamily="34" charset="0"/>
              <a:buChar char="•"/>
            </a:pPr>
            <a:r>
              <a:rPr lang="en-GB" dirty="0">
                <a:solidFill>
                  <a:srgbClr val="000000"/>
                </a:solidFill>
                <a:uFill>
                  <a:solidFill>
                    <a:srgbClr val="000000"/>
                  </a:solidFill>
                </a:uFill>
                <a:ea typeface="Arial" panose="020B0604020202020204" pitchFamily="34" charset="0"/>
                <a:cs typeface="Arial" panose="020B0604020202020204" pitchFamily="34" charset="0"/>
              </a:rPr>
              <a:t>The School nurse</a:t>
            </a:r>
          </a:p>
          <a:p>
            <a:pPr marL="282575" indent="-285750">
              <a:lnSpc>
                <a:spcPct val="110000"/>
              </a:lnSpc>
              <a:spcAft>
                <a:spcPts val="1065"/>
              </a:spcAft>
              <a:buFont typeface="Arial" panose="020B0604020202020204" pitchFamily="34" charset="0"/>
              <a:buChar char="•"/>
            </a:pPr>
            <a:r>
              <a:rPr lang="en-GB" dirty="0">
                <a:solidFill>
                  <a:srgbClr val="000000"/>
                </a:solidFill>
                <a:uFill>
                  <a:solidFill>
                    <a:srgbClr val="000000"/>
                  </a:solidFill>
                </a:uFill>
                <a:ea typeface="Arial" panose="020B0604020202020204" pitchFamily="34" charset="0"/>
                <a:cs typeface="Arial" panose="020B0604020202020204" pitchFamily="34" charset="0"/>
              </a:rPr>
              <a:t>Occupational therapy </a:t>
            </a:r>
          </a:p>
          <a:p>
            <a:pPr marL="282575" indent="-285750">
              <a:lnSpc>
                <a:spcPct val="110000"/>
              </a:lnSpc>
              <a:spcAft>
                <a:spcPts val="1065"/>
              </a:spcAft>
              <a:buFont typeface="Arial" panose="020B0604020202020204" pitchFamily="34" charset="0"/>
              <a:buChar char="•"/>
            </a:pPr>
            <a:r>
              <a:rPr lang="en-GB" dirty="0">
                <a:solidFill>
                  <a:srgbClr val="000000"/>
                </a:solidFill>
                <a:uFill>
                  <a:solidFill>
                    <a:srgbClr val="000000"/>
                  </a:solidFill>
                </a:uFill>
                <a:ea typeface="Arial" panose="020B0604020202020204" pitchFamily="34" charset="0"/>
                <a:cs typeface="Arial" panose="020B0604020202020204" pitchFamily="34" charset="0"/>
              </a:rPr>
              <a:t>Wellbeing support via the School Nurse</a:t>
            </a:r>
          </a:p>
          <a:p>
            <a:pPr marL="282575" indent="-285750">
              <a:lnSpc>
                <a:spcPct val="110000"/>
              </a:lnSpc>
              <a:spcAft>
                <a:spcPts val="1065"/>
              </a:spcAft>
              <a:buFont typeface="Arial" panose="020B0604020202020204" pitchFamily="34" charset="0"/>
              <a:buChar char="•"/>
            </a:pPr>
            <a:r>
              <a:rPr lang="en-GB" dirty="0">
                <a:solidFill>
                  <a:srgbClr val="000000"/>
                </a:solidFill>
                <a:uFill>
                  <a:solidFill>
                    <a:srgbClr val="000000"/>
                  </a:solidFill>
                </a:uFill>
                <a:ea typeface="Arial" panose="020B0604020202020204" pitchFamily="34" charset="0"/>
                <a:cs typeface="Arial" panose="020B0604020202020204" pitchFamily="34" charset="0"/>
              </a:rPr>
              <a:t>Counselling – Brentwood Catholic Children’s Society/Yo-yo projects </a:t>
            </a:r>
          </a:p>
          <a:p>
            <a:pPr marL="282575" indent="-285750">
              <a:lnSpc>
                <a:spcPct val="110000"/>
              </a:lnSpc>
              <a:spcAft>
                <a:spcPts val="1065"/>
              </a:spcAft>
              <a:buFont typeface="Arial" panose="020B0604020202020204" pitchFamily="34" charset="0"/>
              <a:buChar char="•"/>
            </a:pPr>
            <a:r>
              <a:rPr lang="en-GB" dirty="0">
                <a:solidFill>
                  <a:srgbClr val="000000"/>
                </a:solidFill>
                <a:uFill>
                  <a:solidFill>
                    <a:srgbClr val="000000"/>
                  </a:solidFill>
                </a:uFill>
                <a:ea typeface="Arial" panose="020B0604020202020204" pitchFamily="34" charset="0"/>
                <a:cs typeface="Arial" panose="020B0604020202020204" pitchFamily="34" charset="0"/>
              </a:rPr>
              <a:t>Hearing/vision checks (these will need to be arranged by parents)</a:t>
            </a:r>
          </a:p>
          <a:p>
            <a:pPr marL="282575" indent="-285750">
              <a:lnSpc>
                <a:spcPct val="110000"/>
              </a:lnSpc>
              <a:spcAft>
                <a:spcPts val="1065"/>
              </a:spcAft>
              <a:buFont typeface="Arial" panose="020B0604020202020204" pitchFamily="34" charset="0"/>
              <a:buChar char="•"/>
            </a:pPr>
            <a:r>
              <a:rPr lang="en-GB" dirty="0">
                <a:solidFill>
                  <a:srgbClr val="000000"/>
                </a:solidFill>
                <a:uFill>
                  <a:solidFill>
                    <a:srgbClr val="000000"/>
                  </a:solidFill>
                </a:uFill>
                <a:ea typeface="Arial" panose="020B0604020202020204" pitchFamily="34" charset="0"/>
                <a:cs typeface="Arial" panose="020B0604020202020204" pitchFamily="34" charset="0"/>
              </a:rPr>
              <a:t>Speech and language </a:t>
            </a:r>
          </a:p>
          <a:p>
            <a:pPr marL="282575" indent="-285750">
              <a:lnSpc>
                <a:spcPct val="110000"/>
              </a:lnSpc>
              <a:spcAft>
                <a:spcPts val="1065"/>
              </a:spcAft>
              <a:buFont typeface="Arial" panose="020B0604020202020204" pitchFamily="34" charset="0"/>
              <a:buChar char="•"/>
            </a:pPr>
            <a:r>
              <a:rPr lang="en-GB" dirty="0">
                <a:solidFill>
                  <a:srgbClr val="000000"/>
                </a:solidFill>
                <a:uFill>
                  <a:solidFill>
                    <a:srgbClr val="000000"/>
                  </a:solidFill>
                </a:uFill>
                <a:ea typeface="Arial" panose="020B0604020202020204" pitchFamily="34" charset="0"/>
                <a:cs typeface="Arial" panose="020B0604020202020204" pitchFamily="34" charset="0"/>
              </a:rPr>
              <a:t>Physiotherapy </a:t>
            </a:r>
          </a:p>
          <a:p>
            <a:pPr>
              <a:lnSpc>
                <a:spcPct val="110000"/>
              </a:lnSpc>
              <a:spcAft>
                <a:spcPts val="1065"/>
              </a:spcAft>
            </a:pPr>
            <a:r>
              <a:rPr lang="en-GB" dirty="0">
                <a:solidFill>
                  <a:srgbClr val="000000"/>
                </a:solidFill>
                <a:uFill>
                  <a:solidFill>
                    <a:srgbClr val="000000"/>
                  </a:solidFill>
                </a:uFill>
                <a:ea typeface="Arial" panose="020B0604020202020204" pitchFamily="34" charset="0"/>
                <a:cs typeface="Arial" panose="020B0604020202020204" pitchFamily="34" charset="0"/>
              </a:rPr>
              <a:t>You may come under </a:t>
            </a:r>
            <a:r>
              <a:rPr lang="en-GB" dirty="0">
                <a:solidFill>
                  <a:srgbClr val="000000"/>
                </a:solidFill>
                <a:uFill>
                  <a:solidFill>
                    <a:srgbClr val="000000"/>
                  </a:solidFill>
                </a:uFill>
                <a:ea typeface="Arial" panose="020B0604020202020204" pitchFamily="34" charset="0"/>
                <a:cs typeface="Arial" panose="020B0604020202020204" pitchFamily="34" charset="0"/>
                <a:hlinkClick r:id="rId3"/>
              </a:rPr>
              <a:t>Provide</a:t>
            </a:r>
            <a:r>
              <a:rPr lang="en-GB" dirty="0">
                <a:solidFill>
                  <a:srgbClr val="000000"/>
                </a:solidFill>
                <a:uFill>
                  <a:solidFill>
                    <a:srgbClr val="000000"/>
                  </a:solidFill>
                </a:uFill>
                <a:ea typeface="Arial" panose="020B0604020202020204" pitchFamily="34" charset="0"/>
                <a:cs typeface="Arial" panose="020B0604020202020204" pitchFamily="34" charset="0"/>
              </a:rPr>
              <a:t> or </a:t>
            </a:r>
            <a:r>
              <a:rPr lang="en-GB" dirty="0">
                <a:solidFill>
                  <a:srgbClr val="000000"/>
                </a:solidFill>
                <a:uFill>
                  <a:solidFill>
                    <a:srgbClr val="000000"/>
                  </a:solidFill>
                </a:uFill>
                <a:ea typeface="Arial" panose="020B0604020202020204" pitchFamily="34" charset="0"/>
                <a:cs typeface="Arial" panose="020B0604020202020204" pitchFamily="34" charset="0"/>
                <a:hlinkClick r:id="rId4"/>
              </a:rPr>
              <a:t>NELFT</a:t>
            </a:r>
            <a:r>
              <a:rPr lang="en-GB" dirty="0">
                <a:solidFill>
                  <a:srgbClr val="000000"/>
                </a:solidFill>
                <a:uFill>
                  <a:solidFill>
                    <a:srgbClr val="000000"/>
                  </a:solidFill>
                </a:uFill>
                <a:ea typeface="Arial" panose="020B0604020202020204" pitchFamily="34" charset="0"/>
                <a:cs typeface="Arial" panose="020B0604020202020204" pitchFamily="34" charset="0"/>
              </a:rPr>
              <a:t> for such services, depending on area of residence. </a:t>
            </a:r>
          </a:p>
          <a:p>
            <a:pPr marL="3175" indent="-6350">
              <a:lnSpc>
                <a:spcPct val="110000"/>
              </a:lnSpc>
              <a:spcAft>
                <a:spcPts val="1065"/>
              </a:spcAft>
            </a:pPr>
            <a:endParaRPr lang="en-GB" dirty="0">
              <a:solidFill>
                <a:srgbClr val="000000"/>
              </a:solidFill>
              <a:uFill>
                <a:solidFill>
                  <a:srgbClr val="000000"/>
                </a:solidFill>
              </a:uFill>
              <a:ea typeface="Arial" panose="020B0604020202020204" pitchFamily="34" charset="0"/>
              <a:cs typeface="Arial" panose="020B0604020202020204" pitchFamily="34" charset="0"/>
            </a:endParaRPr>
          </a:p>
        </p:txBody>
      </p:sp>
      <p:sp>
        <p:nvSpPr>
          <p:cNvPr id="8" name="TextBox 7">
            <a:hlinkClick r:id="rId5" action="ppaction://hlinksldjump"/>
            <a:extLst>
              <a:ext uri="{FF2B5EF4-FFF2-40B4-BE49-F238E27FC236}">
                <a16:creationId xmlns:a16="http://schemas.microsoft.com/office/drawing/2014/main" id="{1AF431E8-B06C-4ED3-82F7-9F115463D971}"/>
              </a:ext>
            </a:extLst>
          </p:cNvPr>
          <p:cNvSpPr txBox="1"/>
          <p:nvPr/>
        </p:nvSpPr>
        <p:spPr>
          <a:xfrm>
            <a:off x="11168110" y="6374167"/>
            <a:ext cx="2440156" cy="523220"/>
          </a:xfrm>
          <a:prstGeom prst="rect">
            <a:avLst/>
          </a:prstGeom>
          <a:noFill/>
        </p:spPr>
        <p:txBody>
          <a:bodyPr wrap="square" rtlCol="0">
            <a:spAutoFit/>
          </a:bodyPr>
          <a:lstStyle/>
          <a:p>
            <a:r>
              <a:rPr lang="en-GB" sz="2800" dirty="0"/>
              <a:t>Back</a:t>
            </a:r>
          </a:p>
        </p:txBody>
      </p:sp>
    </p:spTree>
    <p:extLst>
      <p:ext uri="{BB962C8B-B14F-4D97-AF65-F5344CB8AC3E}">
        <p14:creationId xmlns:p14="http://schemas.microsoft.com/office/powerpoint/2010/main" val="18925035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56911-8360-481E-87A9-B5C1B3265CF1}"/>
              </a:ext>
            </a:extLst>
          </p:cNvPr>
          <p:cNvSpPr>
            <a:spLocks noGrp="1"/>
          </p:cNvSpPr>
          <p:nvPr>
            <p:ph type="ctrTitle"/>
          </p:nvPr>
        </p:nvSpPr>
        <p:spPr>
          <a:xfrm>
            <a:off x="122430" y="-894188"/>
            <a:ext cx="9144000" cy="2387600"/>
          </a:xfrm>
        </p:spPr>
        <p:txBody>
          <a:bodyPr>
            <a:normAutofit/>
          </a:bodyPr>
          <a:lstStyle/>
          <a:p>
            <a:pPr algn="l"/>
            <a:r>
              <a:rPr lang="en-GB" sz="4000" b="1" u="sng" dirty="0"/>
              <a:t>What kind of SEND needs are provided for?</a:t>
            </a:r>
          </a:p>
        </p:txBody>
      </p:sp>
      <p:sp>
        <p:nvSpPr>
          <p:cNvPr id="3" name="Subtitle 2">
            <a:extLst>
              <a:ext uri="{FF2B5EF4-FFF2-40B4-BE49-F238E27FC236}">
                <a16:creationId xmlns:a16="http://schemas.microsoft.com/office/drawing/2014/main" id="{4E3215CA-79DA-4320-A0A2-2015AAF36677}"/>
              </a:ext>
            </a:extLst>
          </p:cNvPr>
          <p:cNvSpPr>
            <a:spLocks noGrp="1"/>
          </p:cNvSpPr>
          <p:nvPr>
            <p:ph type="subTitle" idx="1"/>
          </p:nvPr>
        </p:nvSpPr>
        <p:spPr>
          <a:xfrm>
            <a:off x="1293180" y="1595689"/>
            <a:ext cx="9144000" cy="470517"/>
          </a:xfrm>
        </p:spPr>
        <p:txBody>
          <a:bodyPr/>
          <a:lstStyle/>
          <a:p>
            <a:r>
              <a:rPr lang="en-GB" dirty="0"/>
              <a:t>The SEND Code of practice identifies four broad areas of need. </a:t>
            </a:r>
          </a:p>
          <a:p>
            <a:endParaRPr lang="en-GB" dirty="0"/>
          </a:p>
        </p:txBody>
      </p:sp>
      <p:sp>
        <p:nvSpPr>
          <p:cNvPr id="4" name="Rectangle 3">
            <a:extLst>
              <a:ext uri="{FF2B5EF4-FFF2-40B4-BE49-F238E27FC236}">
                <a16:creationId xmlns:a16="http://schemas.microsoft.com/office/drawing/2014/main" id="{68D29F91-5992-4BBB-81EC-8E4C5922D29C}"/>
              </a:ext>
            </a:extLst>
          </p:cNvPr>
          <p:cNvSpPr/>
          <p:nvPr/>
        </p:nvSpPr>
        <p:spPr>
          <a:xfrm>
            <a:off x="0" y="5903650"/>
            <a:ext cx="12192000" cy="47051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2" descr="Stock Primary School">
            <a:extLst>
              <a:ext uri="{FF2B5EF4-FFF2-40B4-BE49-F238E27FC236}">
                <a16:creationId xmlns:a16="http://schemas.microsoft.com/office/drawing/2014/main" id="{B14CDD08-D6DB-474E-887E-7FBC14592F4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77471" y="138436"/>
            <a:ext cx="4397303" cy="983927"/>
          </a:xfrm>
          <a:prstGeom prst="rect">
            <a:avLst/>
          </a:prstGeom>
          <a:noFill/>
          <a:extLst>
            <a:ext uri="{909E8E84-426E-40DD-AFC4-6F175D3DCCD1}">
              <a14:hiddenFill xmlns:a14="http://schemas.microsoft.com/office/drawing/2010/main">
                <a:solidFill>
                  <a:srgbClr val="FFFFFF"/>
                </a:solidFill>
              </a14:hiddenFill>
            </a:ext>
          </a:extLst>
        </p:spPr>
      </p:pic>
      <p:sp>
        <p:nvSpPr>
          <p:cNvPr id="6" name="Subtitle 2">
            <a:extLst>
              <a:ext uri="{FF2B5EF4-FFF2-40B4-BE49-F238E27FC236}">
                <a16:creationId xmlns:a16="http://schemas.microsoft.com/office/drawing/2014/main" id="{9759E2D2-6D13-42B9-946A-684A1469DB72}"/>
              </a:ext>
            </a:extLst>
          </p:cNvPr>
          <p:cNvSpPr txBox="1">
            <a:spLocks/>
          </p:cNvSpPr>
          <p:nvPr/>
        </p:nvSpPr>
        <p:spPr>
          <a:xfrm>
            <a:off x="1293180" y="2154986"/>
            <a:ext cx="2311153" cy="3677642"/>
          </a:xfrm>
          <a:prstGeom prst="rect">
            <a:avLst/>
          </a:prstGeom>
          <a:ln w="28575">
            <a:solidFill>
              <a:srgbClr val="FF0000"/>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700" u="sng" dirty="0"/>
              <a:t>Communication and interactions</a:t>
            </a:r>
          </a:p>
          <a:p>
            <a:r>
              <a:rPr lang="en-GB" sz="1600" dirty="0"/>
              <a:t>“Children and young people with speech, language and communication needs (SLCN) have difficulty in communicating with others.”</a:t>
            </a:r>
          </a:p>
          <a:p>
            <a:r>
              <a:rPr lang="en-GB" sz="1600" dirty="0"/>
              <a:t>This may include children with speech and language difficulties, difficulties processing language but also children with ASD.</a:t>
            </a:r>
          </a:p>
        </p:txBody>
      </p:sp>
      <p:sp>
        <p:nvSpPr>
          <p:cNvPr id="7" name="Subtitle 2">
            <a:extLst>
              <a:ext uri="{FF2B5EF4-FFF2-40B4-BE49-F238E27FC236}">
                <a16:creationId xmlns:a16="http://schemas.microsoft.com/office/drawing/2014/main" id="{04B974EF-BC71-48EA-BB14-8C2B695AF435}"/>
              </a:ext>
            </a:extLst>
          </p:cNvPr>
          <p:cNvSpPr txBox="1">
            <a:spLocks/>
          </p:cNvSpPr>
          <p:nvPr/>
        </p:nvSpPr>
        <p:spPr>
          <a:xfrm>
            <a:off x="3753774" y="2154986"/>
            <a:ext cx="2311153" cy="3677642"/>
          </a:xfrm>
          <a:prstGeom prst="rect">
            <a:avLst/>
          </a:prstGeom>
          <a:ln w="28575">
            <a:solidFill>
              <a:srgbClr val="FF0000"/>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700" u="sng" dirty="0"/>
              <a:t>Cognition and Learning</a:t>
            </a:r>
          </a:p>
          <a:p>
            <a:r>
              <a:rPr lang="en-GB" sz="1600" dirty="0"/>
              <a:t>“Support for learning difficulties may be required when children and young people learn at a slower pace than their peers, even with appropriate differentiation.”</a:t>
            </a:r>
          </a:p>
          <a:p>
            <a:r>
              <a:rPr lang="en-GB" sz="1600" dirty="0"/>
              <a:t>This  may include mild and moderate learning difficulties but also specific learning difficulties such as dyslexia and dyscalculia. </a:t>
            </a:r>
          </a:p>
        </p:txBody>
      </p:sp>
      <p:sp>
        <p:nvSpPr>
          <p:cNvPr id="8" name="Subtitle 2">
            <a:extLst>
              <a:ext uri="{FF2B5EF4-FFF2-40B4-BE49-F238E27FC236}">
                <a16:creationId xmlns:a16="http://schemas.microsoft.com/office/drawing/2014/main" id="{B1D2FA99-A39A-4BE3-8FBE-DB50B5724E67}"/>
              </a:ext>
            </a:extLst>
          </p:cNvPr>
          <p:cNvSpPr txBox="1">
            <a:spLocks/>
          </p:cNvSpPr>
          <p:nvPr/>
        </p:nvSpPr>
        <p:spPr>
          <a:xfrm>
            <a:off x="6214368" y="2154987"/>
            <a:ext cx="2311153" cy="3677642"/>
          </a:xfrm>
          <a:prstGeom prst="rect">
            <a:avLst/>
          </a:prstGeom>
          <a:ln w="28575">
            <a:solidFill>
              <a:srgbClr val="FF0000"/>
            </a:solidFill>
          </a:ln>
        </p:spPr>
        <p:txBody>
          <a:bodyPr vert="horz" lIns="91440" tIns="45720" rIns="91440" bIns="45720" rtlCol="0">
            <a:normAutofit fontScale="250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6800" u="sng" dirty="0"/>
              <a:t>Social, emotional and mental health</a:t>
            </a:r>
          </a:p>
          <a:p>
            <a:endParaRPr lang="en-GB" sz="2900" u="sng" dirty="0"/>
          </a:p>
          <a:p>
            <a:r>
              <a:rPr lang="en-GB" sz="6400" dirty="0"/>
              <a:t>“Children and young people may experience a wide range of social and emotional difficulties which manifest themselves in many ways. These may include becoming withdrawn or isolated, as well as displaying challenging, disruptive or disturbing behaviour.”</a:t>
            </a:r>
          </a:p>
          <a:p>
            <a:r>
              <a:rPr lang="en-GB" sz="6400" dirty="0"/>
              <a:t>This may include children struggling with anxiety but also ADHD or attachment disorders. </a:t>
            </a:r>
          </a:p>
          <a:p>
            <a:endParaRPr lang="en-GB" u="sng" dirty="0"/>
          </a:p>
          <a:p>
            <a:endParaRPr lang="en-GB" dirty="0"/>
          </a:p>
        </p:txBody>
      </p:sp>
      <p:sp>
        <p:nvSpPr>
          <p:cNvPr id="9" name="Subtitle 2">
            <a:extLst>
              <a:ext uri="{FF2B5EF4-FFF2-40B4-BE49-F238E27FC236}">
                <a16:creationId xmlns:a16="http://schemas.microsoft.com/office/drawing/2014/main" id="{C4218569-CC48-4528-AAB9-F85207B75AE1}"/>
              </a:ext>
            </a:extLst>
          </p:cNvPr>
          <p:cNvSpPr txBox="1">
            <a:spLocks/>
          </p:cNvSpPr>
          <p:nvPr/>
        </p:nvSpPr>
        <p:spPr>
          <a:xfrm>
            <a:off x="8674962" y="2168483"/>
            <a:ext cx="2311153" cy="3664145"/>
          </a:xfrm>
          <a:prstGeom prst="rect">
            <a:avLst/>
          </a:prstGeom>
          <a:ln w="28575">
            <a:solidFill>
              <a:srgbClr val="FF0000"/>
            </a:solidFill>
          </a:ln>
        </p:spPr>
        <p:txBody>
          <a:bodyPr vert="horz" lIns="91440" tIns="45720" rIns="91440" bIns="45720" rtlCol="0">
            <a:normAutofit fontScale="400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4200" u="sng" dirty="0"/>
              <a:t>Sensory and/or physical need</a:t>
            </a:r>
          </a:p>
          <a:p>
            <a:r>
              <a:rPr lang="en-GB" sz="4000" dirty="0"/>
              <a:t>“Some children and young people require special educational provision because they have a disability which prevents or hinders them from making use of the educational facilities generally provided.”</a:t>
            </a:r>
          </a:p>
          <a:p>
            <a:r>
              <a:rPr lang="en-GB" sz="4000" dirty="0"/>
              <a:t>Some physical disabilities are related to age others will not change over time. The may include hearing or visual impairment and may require on going support and equipment. </a:t>
            </a:r>
          </a:p>
          <a:p>
            <a:endParaRPr lang="en-GB" u="sng" dirty="0"/>
          </a:p>
          <a:p>
            <a:endParaRPr lang="en-GB" u="sng" dirty="0"/>
          </a:p>
          <a:p>
            <a:endParaRPr lang="en-GB" dirty="0"/>
          </a:p>
        </p:txBody>
      </p:sp>
      <p:sp>
        <p:nvSpPr>
          <p:cNvPr id="10" name="TextBox 9">
            <a:hlinkClick r:id="rId3" action="ppaction://hlinksldjump"/>
            <a:extLst>
              <a:ext uri="{FF2B5EF4-FFF2-40B4-BE49-F238E27FC236}">
                <a16:creationId xmlns:a16="http://schemas.microsoft.com/office/drawing/2014/main" id="{915E036D-6AC6-43D4-8DA7-DA658C003707}"/>
              </a:ext>
            </a:extLst>
          </p:cNvPr>
          <p:cNvSpPr txBox="1"/>
          <p:nvPr/>
        </p:nvSpPr>
        <p:spPr>
          <a:xfrm>
            <a:off x="11168110" y="6374167"/>
            <a:ext cx="2440156" cy="523220"/>
          </a:xfrm>
          <a:prstGeom prst="rect">
            <a:avLst/>
          </a:prstGeom>
          <a:noFill/>
        </p:spPr>
        <p:txBody>
          <a:bodyPr wrap="square" rtlCol="0">
            <a:spAutoFit/>
          </a:bodyPr>
          <a:lstStyle/>
          <a:p>
            <a:r>
              <a:rPr lang="en-GB" sz="2800" dirty="0"/>
              <a:t>Back</a:t>
            </a:r>
          </a:p>
        </p:txBody>
      </p:sp>
    </p:spTree>
    <p:extLst>
      <p:ext uri="{BB962C8B-B14F-4D97-AF65-F5344CB8AC3E}">
        <p14:creationId xmlns:p14="http://schemas.microsoft.com/office/powerpoint/2010/main" val="1754514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56911-8360-481E-87A9-B5C1B3265CF1}"/>
              </a:ext>
            </a:extLst>
          </p:cNvPr>
          <p:cNvSpPr>
            <a:spLocks noGrp="1"/>
          </p:cNvSpPr>
          <p:nvPr>
            <p:ph type="ctrTitle"/>
          </p:nvPr>
        </p:nvSpPr>
        <p:spPr>
          <a:xfrm>
            <a:off x="121328" y="-335663"/>
            <a:ext cx="9144000" cy="2387600"/>
          </a:xfrm>
        </p:spPr>
        <p:txBody>
          <a:bodyPr>
            <a:normAutofit/>
          </a:bodyPr>
          <a:lstStyle/>
          <a:p>
            <a:pPr algn="l"/>
            <a:r>
              <a:rPr lang="en-GB" sz="4000" b="1" u="sng" dirty="0"/>
              <a:t>Arrangements for consulting parents of children with SEND</a:t>
            </a:r>
          </a:p>
        </p:txBody>
      </p:sp>
      <p:sp>
        <p:nvSpPr>
          <p:cNvPr id="3" name="Subtitle 2">
            <a:extLst>
              <a:ext uri="{FF2B5EF4-FFF2-40B4-BE49-F238E27FC236}">
                <a16:creationId xmlns:a16="http://schemas.microsoft.com/office/drawing/2014/main" id="{4E3215CA-79DA-4320-A0A2-2015AAF36677}"/>
              </a:ext>
            </a:extLst>
          </p:cNvPr>
          <p:cNvSpPr>
            <a:spLocks noGrp="1"/>
          </p:cNvSpPr>
          <p:nvPr>
            <p:ph type="subTitle" idx="1"/>
          </p:nvPr>
        </p:nvSpPr>
        <p:spPr>
          <a:xfrm>
            <a:off x="218983" y="2163854"/>
            <a:ext cx="11481786" cy="3100603"/>
          </a:xfrm>
        </p:spPr>
        <p:txBody>
          <a:bodyPr>
            <a:normAutofit fontScale="92500" lnSpcReduction="10000"/>
          </a:bodyPr>
          <a:lstStyle/>
          <a:p>
            <a:pPr algn="l"/>
            <a:r>
              <a:rPr lang="en-GB" dirty="0"/>
              <a:t>We appreciate and encourage support from parents in their child’s education and firmly believe that home and school should work in partnership. We have an “"open-door"” approach where parents are encouraged to maintain close communication links with school staff.  Should you have any concerns please do not hesitate to get in touch with either your class teacher using the year group e-mail address, or the SENCO.</a:t>
            </a:r>
          </a:p>
          <a:p>
            <a:pPr algn="l"/>
            <a:endParaRPr lang="en-GB" dirty="0"/>
          </a:p>
          <a:p>
            <a:pPr algn="l"/>
            <a:r>
              <a:rPr lang="en-GB" dirty="0"/>
              <a:t>All parents or carers with children with SEND are invited to termly review meetings to be involved in planning and reviewing their children’s targets and progress. The meetings take place with the class teacher and/or Special Educational Needs Co-ordinator (SENCO). We encourage both parents and children to share their views and contribute to the One Plan or EHCP review. </a:t>
            </a:r>
          </a:p>
        </p:txBody>
      </p:sp>
      <p:sp>
        <p:nvSpPr>
          <p:cNvPr id="4" name="Rectangle 3">
            <a:extLst>
              <a:ext uri="{FF2B5EF4-FFF2-40B4-BE49-F238E27FC236}">
                <a16:creationId xmlns:a16="http://schemas.microsoft.com/office/drawing/2014/main" id="{A3917064-F67F-4953-880B-71025F87D939}"/>
              </a:ext>
            </a:extLst>
          </p:cNvPr>
          <p:cNvSpPr/>
          <p:nvPr/>
        </p:nvSpPr>
        <p:spPr>
          <a:xfrm>
            <a:off x="0" y="5903650"/>
            <a:ext cx="12192000" cy="47051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2" descr="Stock Primary School">
            <a:extLst>
              <a:ext uri="{FF2B5EF4-FFF2-40B4-BE49-F238E27FC236}">
                <a16:creationId xmlns:a16="http://schemas.microsoft.com/office/drawing/2014/main" id="{700A927D-F07D-4342-A9E2-415EA636CEE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77471" y="138436"/>
            <a:ext cx="4397303" cy="98392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hlinkClick r:id="rId3" action="ppaction://hlinksldjump"/>
            <a:extLst>
              <a:ext uri="{FF2B5EF4-FFF2-40B4-BE49-F238E27FC236}">
                <a16:creationId xmlns:a16="http://schemas.microsoft.com/office/drawing/2014/main" id="{FFE7EEB2-BF7D-4803-8FCE-08FF52D3BB8F}"/>
              </a:ext>
            </a:extLst>
          </p:cNvPr>
          <p:cNvSpPr txBox="1"/>
          <p:nvPr/>
        </p:nvSpPr>
        <p:spPr>
          <a:xfrm>
            <a:off x="11168110" y="6374167"/>
            <a:ext cx="2440156" cy="523220"/>
          </a:xfrm>
          <a:prstGeom prst="rect">
            <a:avLst/>
          </a:prstGeom>
          <a:noFill/>
        </p:spPr>
        <p:txBody>
          <a:bodyPr wrap="square" rtlCol="0">
            <a:spAutoFit/>
          </a:bodyPr>
          <a:lstStyle/>
          <a:p>
            <a:r>
              <a:rPr lang="en-GB" sz="2800" dirty="0"/>
              <a:t>Back</a:t>
            </a:r>
          </a:p>
        </p:txBody>
      </p:sp>
    </p:spTree>
    <p:extLst>
      <p:ext uri="{BB962C8B-B14F-4D97-AF65-F5344CB8AC3E}">
        <p14:creationId xmlns:p14="http://schemas.microsoft.com/office/powerpoint/2010/main" val="13788795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56911-8360-481E-87A9-B5C1B3265CF1}"/>
              </a:ext>
            </a:extLst>
          </p:cNvPr>
          <p:cNvSpPr>
            <a:spLocks noGrp="1"/>
          </p:cNvSpPr>
          <p:nvPr>
            <p:ph type="ctrTitle"/>
          </p:nvPr>
        </p:nvSpPr>
        <p:spPr>
          <a:xfrm>
            <a:off x="121328" y="-335663"/>
            <a:ext cx="9144000" cy="2387600"/>
          </a:xfrm>
        </p:spPr>
        <p:txBody>
          <a:bodyPr>
            <a:normAutofit/>
          </a:bodyPr>
          <a:lstStyle/>
          <a:p>
            <a:pPr algn="l"/>
            <a:r>
              <a:rPr lang="en-GB" sz="4000" b="1" u="sng" dirty="0"/>
              <a:t>Arrangements for consulting parents of Children with SEND</a:t>
            </a:r>
          </a:p>
        </p:txBody>
      </p:sp>
      <p:sp>
        <p:nvSpPr>
          <p:cNvPr id="3" name="Subtitle 2">
            <a:extLst>
              <a:ext uri="{FF2B5EF4-FFF2-40B4-BE49-F238E27FC236}">
                <a16:creationId xmlns:a16="http://schemas.microsoft.com/office/drawing/2014/main" id="{4E3215CA-79DA-4320-A0A2-2015AAF36677}"/>
              </a:ext>
            </a:extLst>
          </p:cNvPr>
          <p:cNvSpPr>
            <a:spLocks noGrp="1"/>
          </p:cNvSpPr>
          <p:nvPr>
            <p:ph type="subTitle" idx="1"/>
          </p:nvPr>
        </p:nvSpPr>
        <p:spPr>
          <a:xfrm>
            <a:off x="218983" y="2163854"/>
            <a:ext cx="8294702" cy="3579997"/>
          </a:xfrm>
        </p:spPr>
        <p:txBody>
          <a:bodyPr>
            <a:normAutofit fontScale="77500" lnSpcReduction="20000"/>
          </a:bodyPr>
          <a:lstStyle/>
          <a:p>
            <a:pPr algn="l"/>
            <a:r>
              <a:rPr lang="en-GB" dirty="0"/>
              <a:t>Our One Plans (individual education plans) follow a graduated approach.</a:t>
            </a:r>
          </a:p>
          <a:p>
            <a:pPr marL="457200" indent="-457200" algn="l">
              <a:buAutoNum type="arabicPeriod"/>
            </a:pPr>
            <a:r>
              <a:rPr lang="en-GB" dirty="0"/>
              <a:t>Assess: Assess where the children currently are using age and stage appropriate assessments. </a:t>
            </a:r>
          </a:p>
          <a:p>
            <a:pPr marL="457200" indent="-457200" algn="l">
              <a:buAutoNum type="arabicPeriod"/>
            </a:pPr>
            <a:r>
              <a:rPr lang="en-GB" dirty="0"/>
              <a:t>Plan: Set SMART targets which will support children to meet an overall outcome. </a:t>
            </a:r>
          </a:p>
          <a:p>
            <a:pPr marL="457200" indent="-457200" algn="l">
              <a:buAutoNum type="arabicPeriod"/>
            </a:pPr>
            <a:r>
              <a:rPr lang="en-GB" dirty="0"/>
              <a:t>Do: Implement these targets over a term, using targeted interventions as well as Quality First Teaching to support learning. </a:t>
            </a:r>
          </a:p>
          <a:p>
            <a:pPr marL="457200" indent="-457200" algn="l">
              <a:buAutoNum type="arabicPeriod"/>
            </a:pPr>
            <a:r>
              <a:rPr lang="en-GB" dirty="0"/>
              <a:t>Review: Meet with class teachers termly to review progress towards outcomes and consider what the next steps might be. </a:t>
            </a:r>
          </a:p>
          <a:p>
            <a:pPr marL="457200" indent="-457200" algn="l">
              <a:buAutoNum type="arabicPeriod"/>
            </a:pPr>
            <a:endParaRPr lang="en-GB" dirty="0"/>
          </a:p>
          <a:p>
            <a:pPr algn="l"/>
            <a:r>
              <a:rPr lang="en-GB" dirty="0"/>
              <a:t>Parents will be offered three One Plan or EHCP review meetings over the course of the year. EHCPs will also have an annual review. If additional meetings are required then these can be offered. </a:t>
            </a:r>
          </a:p>
          <a:p>
            <a:pPr algn="l"/>
            <a:endParaRPr lang="en-GB" dirty="0"/>
          </a:p>
        </p:txBody>
      </p:sp>
      <p:sp>
        <p:nvSpPr>
          <p:cNvPr id="4" name="Rectangle 3">
            <a:extLst>
              <a:ext uri="{FF2B5EF4-FFF2-40B4-BE49-F238E27FC236}">
                <a16:creationId xmlns:a16="http://schemas.microsoft.com/office/drawing/2014/main" id="{A3917064-F67F-4953-880B-71025F87D939}"/>
              </a:ext>
            </a:extLst>
          </p:cNvPr>
          <p:cNvSpPr/>
          <p:nvPr/>
        </p:nvSpPr>
        <p:spPr>
          <a:xfrm>
            <a:off x="0" y="5903650"/>
            <a:ext cx="12192000" cy="47051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2" descr="Stock Primary School">
            <a:extLst>
              <a:ext uri="{FF2B5EF4-FFF2-40B4-BE49-F238E27FC236}">
                <a16:creationId xmlns:a16="http://schemas.microsoft.com/office/drawing/2014/main" id="{700A927D-F07D-4342-A9E2-415EA636CEE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77471" y="138436"/>
            <a:ext cx="4397303" cy="983927"/>
          </a:xfrm>
          <a:prstGeom prst="rect">
            <a:avLst/>
          </a:prstGeom>
          <a:noFill/>
          <a:extLst>
            <a:ext uri="{909E8E84-426E-40DD-AFC4-6F175D3DCCD1}">
              <a14:hiddenFill xmlns:a14="http://schemas.microsoft.com/office/drawing/2010/main">
                <a:solidFill>
                  <a:srgbClr val="FFFFFF"/>
                </a:solidFill>
              </a14:hiddenFill>
            </a:ext>
          </a:extLst>
        </p:spPr>
      </p:pic>
      <p:pic>
        <p:nvPicPr>
          <p:cNvPr id="10242" name="Picture 2" descr="Still too much testing in schools?">
            <a:extLst>
              <a:ext uri="{FF2B5EF4-FFF2-40B4-BE49-F238E27FC236}">
                <a16:creationId xmlns:a16="http://schemas.microsoft.com/office/drawing/2014/main" id="{9C3E24D5-A248-487D-94BC-51CCFA1E7C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67821" y="2318460"/>
            <a:ext cx="2983868" cy="291814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40D9BA04-D004-4790-B825-B504E5EDB450}"/>
              </a:ext>
            </a:extLst>
          </p:cNvPr>
          <p:cNvSpPr txBox="1"/>
          <p:nvPr/>
        </p:nvSpPr>
        <p:spPr>
          <a:xfrm>
            <a:off x="11043822" y="4858660"/>
            <a:ext cx="1242874" cy="230832"/>
          </a:xfrm>
          <a:prstGeom prst="rect">
            <a:avLst/>
          </a:prstGeom>
          <a:noFill/>
        </p:spPr>
        <p:txBody>
          <a:bodyPr wrap="square" rtlCol="0">
            <a:spAutoFit/>
          </a:bodyPr>
          <a:lstStyle/>
          <a:p>
            <a:r>
              <a:rPr lang="en-GB" sz="900" dirty="0"/>
              <a:t>CEM.ORG</a:t>
            </a:r>
          </a:p>
        </p:txBody>
      </p:sp>
      <p:sp>
        <p:nvSpPr>
          <p:cNvPr id="8" name="TextBox 7">
            <a:hlinkClick r:id="rId4" action="ppaction://hlinksldjump"/>
            <a:extLst>
              <a:ext uri="{FF2B5EF4-FFF2-40B4-BE49-F238E27FC236}">
                <a16:creationId xmlns:a16="http://schemas.microsoft.com/office/drawing/2014/main" id="{09F22A9E-882E-4045-8CE6-501A557BBC9F}"/>
              </a:ext>
            </a:extLst>
          </p:cNvPr>
          <p:cNvSpPr txBox="1"/>
          <p:nvPr/>
        </p:nvSpPr>
        <p:spPr>
          <a:xfrm>
            <a:off x="11168110" y="6374167"/>
            <a:ext cx="2440156" cy="523220"/>
          </a:xfrm>
          <a:prstGeom prst="rect">
            <a:avLst/>
          </a:prstGeom>
          <a:noFill/>
        </p:spPr>
        <p:txBody>
          <a:bodyPr wrap="square" rtlCol="0">
            <a:spAutoFit/>
          </a:bodyPr>
          <a:lstStyle/>
          <a:p>
            <a:r>
              <a:rPr lang="en-GB" sz="2800" dirty="0"/>
              <a:t>Back</a:t>
            </a:r>
          </a:p>
        </p:txBody>
      </p:sp>
    </p:spTree>
    <p:extLst>
      <p:ext uri="{BB962C8B-B14F-4D97-AF65-F5344CB8AC3E}">
        <p14:creationId xmlns:p14="http://schemas.microsoft.com/office/powerpoint/2010/main" val="19813072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56911-8360-481E-87A9-B5C1B3265CF1}"/>
              </a:ext>
            </a:extLst>
          </p:cNvPr>
          <p:cNvSpPr>
            <a:spLocks noGrp="1"/>
          </p:cNvSpPr>
          <p:nvPr>
            <p:ph type="ctrTitle"/>
          </p:nvPr>
        </p:nvSpPr>
        <p:spPr>
          <a:xfrm>
            <a:off x="369902" y="-302287"/>
            <a:ext cx="9144000" cy="2387600"/>
          </a:xfrm>
        </p:spPr>
        <p:txBody>
          <a:bodyPr>
            <a:normAutofit/>
          </a:bodyPr>
          <a:lstStyle/>
          <a:p>
            <a:pPr algn="l"/>
            <a:r>
              <a:rPr lang="en-GB" sz="4000" b="1" u="sng" dirty="0"/>
              <a:t>Arrangements for informing and involving young people in their education. </a:t>
            </a:r>
          </a:p>
        </p:txBody>
      </p:sp>
      <p:sp>
        <p:nvSpPr>
          <p:cNvPr id="3" name="Subtitle 2">
            <a:extLst>
              <a:ext uri="{FF2B5EF4-FFF2-40B4-BE49-F238E27FC236}">
                <a16:creationId xmlns:a16="http://schemas.microsoft.com/office/drawing/2014/main" id="{4E3215CA-79DA-4320-A0A2-2015AAF36677}"/>
              </a:ext>
            </a:extLst>
          </p:cNvPr>
          <p:cNvSpPr>
            <a:spLocks noGrp="1"/>
          </p:cNvSpPr>
          <p:nvPr>
            <p:ph type="subTitle" idx="1"/>
          </p:nvPr>
        </p:nvSpPr>
        <p:spPr>
          <a:xfrm>
            <a:off x="369901" y="2338719"/>
            <a:ext cx="11481787" cy="1655762"/>
          </a:xfrm>
        </p:spPr>
        <p:txBody>
          <a:bodyPr/>
          <a:lstStyle/>
          <a:p>
            <a:pPr algn="l"/>
            <a:r>
              <a:rPr lang="en-GB" dirty="0"/>
              <a:t>As part of our One Planning cycle, children will be asked to contribute their ideas and share their hopes and aspirations. As they get older they will play a greater part in discussing their outcomes. </a:t>
            </a:r>
          </a:p>
          <a:p>
            <a:pPr algn="l"/>
            <a:r>
              <a:rPr lang="en-GB" dirty="0"/>
              <a:t>Children can also share their ideas via the school council. </a:t>
            </a:r>
          </a:p>
        </p:txBody>
      </p:sp>
      <p:sp>
        <p:nvSpPr>
          <p:cNvPr id="4" name="Rectangle 3">
            <a:extLst>
              <a:ext uri="{FF2B5EF4-FFF2-40B4-BE49-F238E27FC236}">
                <a16:creationId xmlns:a16="http://schemas.microsoft.com/office/drawing/2014/main" id="{1DAAEBFE-2C0F-44B6-AD55-C8D7128E160F}"/>
              </a:ext>
            </a:extLst>
          </p:cNvPr>
          <p:cNvSpPr/>
          <p:nvPr/>
        </p:nvSpPr>
        <p:spPr>
          <a:xfrm>
            <a:off x="0" y="5903650"/>
            <a:ext cx="12192000" cy="47051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2" descr="Stock Primary School">
            <a:extLst>
              <a:ext uri="{FF2B5EF4-FFF2-40B4-BE49-F238E27FC236}">
                <a16:creationId xmlns:a16="http://schemas.microsoft.com/office/drawing/2014/main" id="{126C0FDD-C84F-4209-9085-BB74D11A2CC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77471" y="138436"/>
            <a:ext cx="4397303" cy="98392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C20202CA-F5FA-49CB-BA26-C32FD817949E}"/>
              </a:ext>
            </a:extLst>
          </p:cNvPr>
          <p:cNvPicPr>
            <a:picLocks noChangeAspect="1"/>
          </p:cNvPicPr>
          <p:nvPr/>
        </p:nvPicPr>
        <p:blipFill>
          <a:blip r:embed="rId3"/>
          <a:stretch>
            <a:fillRect/>
          </a:stretch>
        </p:blipFill>
        <p:spPr>
          <a:xfrm>
            <a:off x="2080972" y="3994481"/>
            <a:ext cx="7855450" cy="1816289"/>
          </a:xfrm>
          <a:prstGeom prst="rect">
            <a:avLst/>
          </a:prstGeom>
        </p:spPr>
      </p:pic>
      <p:sp>
        <p:nvSpPr>
          <p:cNvPr id="7" name="TextBox 6">
            <a:hlinkClick r:id="rId4" action="ppaction://hlinksldjump"/>
            <a:extLst>
              <a:ext uri="{FF2B5EF4-FFF2-40B4-BE49-F238E27FC236}">
                <a16:creationId xmlns:a16="http://schemas.microsoft.com/office/drawing/2014/main" id="{E3001DBB-165F-4BFA-885D-03268A656854}"/>
              </a:ext>
            </a:extLst>
          </p:cNvPr>
          <p:cNvSpPr txBox="1"/>
          <p:nvPr/>
        </p:nvSpPr>
        <p:spPr>
          <a:xfrm>
            <a:off x="11168110" y="6374167"/>
            <a:ext cx="2440156" cy="523220"/>
          </a:xfrm>
          <a:prstGeom prst="rect">
            <a:avLst/>
          </a:prstGeom>
          <a:noFill/>
        </p:spPr>
        <p:txBody>
          <a:bodyPr wrap="square" rtlCol="0">
            <a:spAutoFit/>
          </a:bodyPr>
          <a:lstStyle/>
          <a:p>
            <a:r>
              <a:rPr lang="en-GB" sz="2800" dirty="0"/>
              <a:t>Back</a:t>
            </a:r>
          </a:p>
        </p:txBody>
      </p:sp>
    </p:spTree>
    <p:extLst>
      <p:ext uri="{BB962C8B-B14F-4D97-AF65-F5344CB8AC3E}">
        <p14:creationId xmlns:p14="http://schemas.microsoft.com/office/powerpoint/2010/main" val="41711874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56911-8360-481E-87A9-B5C1B3265CF1}"/>
              </a:ext>
            </a:extLst>
          </p:cNvPr>
          <p:cNvSpPr>
            <a:spLocks noGrp="1"/>
          </p:cNvSpPr>
          <p:nvPr>
            <p:ph type="ctrTitle"/>
          </p:nvPr>
        </p:nvSpPr>
        <p:spPr>
          <a:xfrm>
            <a:off x="217226" y="-1265237"/>
            <a:ext cx="9144000" cy="2387600"/>
          </a:xfrm>
        </p:spPr>
        <p:txBody>
          <a:bodyPr>
            <a:normAutofit/>
          </a:bodyPr>
          <a:lstStyle/>
          <a:p>
            <a:pPr algn="l"/>
            <a:r>
              <a:rPr lang="en-GB" sz="4000" b="1" u="sng" dirty="0"/>
              <a:t>Approach to teaching</a:t>
            </a:r>
          </a:p>
        </p:txBody>
      </p:sp>
      <p:sp>
        <p:nvSpPr>
          <p:cNvPr id="3" name="Subtitle 2">
            <a:extLst>
              <a:ext uri="{FF2B5EF4-FFF2-40B4-BE49-F238E27FC236}">
                <a16:creationId xmlns:a16="http://schemas.microsoft.com/office/drawing/2014/main" id="{4E3215CA-79DA-4320-A0A2-2015AAF36677}"/>
              </a:ext>
            </a:extLst>
          </p:cNvPr>
          <p:cNvSpPr>
            <a:spLocks noGrp="1"/>
          </p:cNvSpPr>
          <p:nvPr>
            <p:ph type="subTitle" idx="1"/>
          </p:nvPr>
        </p:nvSpPr>
        <p:spPr>
          <a:xfrm>
            <a:off x="217225" y="1352688"/>
            <a:ext cx="11332623" cy="4133711"/>
          </a:xfrm>
        </p:spPr>
        <p:txBody>
          <a:bodyPr>
            <a:normAutofit fontScale="92500"/>
          </a:bodyPr>
          <a:lstStyle/>
          <a:p>
            <a:pPr algn="l"/>
            <a:r>
              <a:rPr lang="en-GB" dirty="0"/>
              <a:t>All staff are trained in the principals of Quality First Teaching. </a:t>
            </a:r>
          </a:p>
          <a:p>
            <a:pPr algn="l"/>
            <a:r>
              <a:rPr lang="en-GB" dirty="0"/>
              <a:t>Staff will refer to </a:t>
            </a:r>
            <a:r>
              <a:rPr lang="en-GB" dirty="0">
                <a:hlinkClick r:id="rId2"/>
              </a:rPr>
              <a:t>ordinarily available framework </a:t>
            </a:r>
            <a:r>
              <a:rPr lang="en-GB" dirty="0"/>
              <a:t>as well as applying </a:t>
            </a:r>
            <a:r>
              <a:rPr lang="en-GB" dirty="0">
                <a:hlinkClick r:id="rId2"/>
              </a:rPr>
              <a:t>targeted support</a:t>
            </a:r>
            <a:r>
              <a:rPr lang="en-GB" dirty="0"/>
              <a:t>. </a:t>
            </a:r>
          </a:p>
          <a:p>
            <a:pPr algn="l"/>
            <a:r>
              <a:rPr lang="en-GB" dirty="0"/>
              <a:t>In class, many adaptations can be applied to support your child, such as: </a:t>
            </a:r>
          </a:p>
          <a:p>
            <a:pPr marL="342900" indent="-342900" algn="l">
              <a:buFont typeface="Arial" panose="020B0604020202020204" pitchFamily="34" charset="0"/>
              <a:buChar char="•"/>
            </a:pPr>
            <a:r>
              <a:rPr lang="en-GB" dirty="0"/>
              <a:t>Visual cues </a:t>
            </a:r>
          </a:p>
          <a:p>
            <a:pPr marL="342900" indent="-342900" algn="l">
              <a:buFont typeface="Arial" panose="020B0604020202020204" pitchFamily="34" charset="0"/>
              <a:buChar char="•"/>
            </a:pPr>
            <a:r>
              <a:rPr lang="en-GB" dirty="0"/>
              <a:t>Additional scaffolds, pre-teaching, provision of vocabulary prior to teaching or pre-assessment </a:t>
            </a:r>
          </a:p>
          <a:p>
            <a:pPr marL="342900" indent="-342900" algn="l">
              <a:buFont typeface="Arial" panose="020B0604020202020204" pitchFamily="34" charset="0"/>
              <a:buChar char="•"/>
            </a:pPr>
            <a:r>
              <a:rPr lang="en-GB" dirty="0"/>
              <a:t>Provision of additional resources such as laptops, coloured overlays, visual timetables.</a:t>
            </a:r>
          </a:p>
          <a:p>
            <a:pPr marL="342900" indent="-342900" algn="l">
              <a:buFont typeface="Arial" panose="020B0604020202020204" pitchFamily="34" charset="0"/>
              <a:buChar char="•"/>
            </a:pPr>
            <a:r>
              <a:rPr lang="en-GB" dirty="0"/>
              <a:t>Use of wobble cushions and </a:t>
            </a:r>
            <a:r>
              <a:rPr lang="en-GB" dirty="0" err="1"/>
              <a:t>therabands</a:t>
            </a:r>
            <a:r>
              <a:rPr lang="en-GB" dirty="0"/>
              <a:t>.</a:t>
            </a:r>
          </a:p>
          <a:p>
            <a:pPr marL="342900" indent="-342900" algn="l">
              <a:buFont typeface="Arial" panose="020B0604020202020204" pitchFamily="34" charset="0"/>
              <a:buChar char="•"/>
            </a:pPr>
            <a:r>
              <a:rPr lang="en-GB" dirty="0"/>
              <a:t>Additional sensory breaks, writing slopes etc may be advised by outside agencies and can be supported in class. </a:t>
            </a:r>
          </a:p>
          <a:p>
            <a:pPr marL="342900" indent="-342900" algn="l">
              <a:buFont typeface="Arial" panose="020B0604020202020204" pitchFamily="34" charset="0"/>
              <a:buChar char="•"/>
            </a:pPr>
            <a:r>
              <a:rPr lang="en-GB" dirty="0"/>
              <a:t>Working on specific evidence-based interventions. </a:t>
            </a:r>
          </a:p>
          <a:p>
            <a:pPr marL="342900" indent="-342900" algn="l">
              <a:buFont typeface="Arial" panose="020B0604020202020204" pitchFamily="34" charset="0"/>
              <a:buChar char="•"/>
            </a:pPr>
            <a:endParaRPr lang="en-GB" dirty="0"/>
          </a:p>
        </p:txBody>
      </p:sp>
      <p:sp>
        <p:nvSpPr>
          <p:cNvPr id="4" name="Rectangle 3">
            <a:extLst>
              <a:ext uri="{FF2B5EF4-FFF2-40B4-BE49-F238E27FC236}">
                <a16:creationId xmlns:a16="http://schemas.microsoft.com/office/drawing/2014/main" id="{AC4761E4-109B-430B-B838-3FB97173A49E}"/>
              </a:ext>
            </a:extLst>
          </p:cNvPr>
          <p:cNvSpPr/>
          <p:nvPr/>
        </p:nvSpPr>
        <p:spPr>
          <a:xfrm>
            <a:off x="0" y="5903650"/>
            <a:ext cx="12192000" cy="47051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2" descr="Stock Primary School">
            <a:extLst>
              <a:ext uri="{FF2B5EF4-FFF2-40B4-BE49-F238E27FC236}">
                <a16:creationId xmlns:a16="http://schemas.microsoft.com/office/drawing/2014/main" id="{38C16016-FC6B-4FF0-93B7-9EF510FE45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77471" y="138436"/>
            <a:ext cx="4397303" cy="98392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hlinkClick r:id="rId4" action="ppaction://hlinksldjump"/>
            <a:extLst>
              <a:ext uri="{FF2B5EF4-FFF2-40B4-BE49-F238E27FC236}">
                <a16:creationId xmlns:a16="http://schemas.microsoft.com/office/drawing/2014/main" id="{07B1D583-9800-471E-BA41-D6236DA0D5FA}"/>
              </a:ext>
            </a:extLst>
          </p:cNvPr>
          <p:cNvSpPr txBox="1"/>
          <p:nvPr/>
        </p:nvSpPr>
        <p:spPr>
          <a:xfrm>
            <a:off x="11168110" y="6374167"/>
            <a:ext cx="2440156" cy="523220"/>
          </a:xfrm>
          <a:prstGeom prst="rect">
            <a:avLst/>
          </a:prstGeom>
          <a:noFill/>
        </p:spPr>
        <p:txBody>
          <a:bodyPr wrap="square" rtlCol="0">
            <a:spAutoFit/>
          </a:bodyPr>
          <a:lstStyle/>
          <a:p>
            <a:r>
              <a:rPr lang="en-GB" sz="2800" dirty="0"/>
              <a:t>Back</a:t>
            </a:r>
          </a:p>
        </p:txBody>
      </p:sp>
    </p:spTree>
    <p:extLst>
      <p:ext uri="{BB962C8B-B14F-4D97-AF65-F5344CB8AC3E}">
        <p14:creationId xmlns:p14="http://schemas.microsoft.com/office/powerpoint/2010/main" val="17973312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56911-8360-481E-87A9-B5C1B3265CF1}"/>
              </a:ext>
            </a:extLst>
          </p:cNvPr>
          <p:cNvSpPr>
            <a:spLocks noGrp="1"/>
          </p:cNvSpPr>
          <p:nvPr>
            <p:ph type="ctrTitle"/>
          </p:nvPr>
        </p:nvSpPr>
        <p:spPr>
          <a:xfrm>
            <a:off x="217226" y="-970193"/>
            <a:ext cx="9144000" cy="2387600"/>
          </a:xfrm>
        </p:spPr>
        <p:txBody>
          <a:bodyPr>
            <a:normAutofit/>
          </a:bodyPr>
          <a:lstStyle/>
          <a:p>
            <a:pPr algn="l"/>
            <a:r>
              <a:rPr lang="en-GB" sz="4000" b="1" u="sng" dirty="0"/>
              <a:t>Adaptations to the curriculum </a:t>
            </a:r>
          </a:p>
        </p:txBody>
      </p:sp>
      <p:sp>
        <p:nvSpPr>
          <p:cNvPr id="3" name="Subtitle 2">
            <a:extLst>
              <a:ext uri="{FF2B5EF4-FFF2-40B4-BE49-F238E27FC236}">
                <a16:creationId xmlns:a16="http://schemas.microsoft.com/office/drawing/2014/main" id="{4E3215CA-79DA-4320-A0A2-2015AAF36677}"/>
              </a:ext>
            </a:extLst>
          </p:cNvPr>
          <p:cNvSpPr>
            <a:spLocks noGrp="1"/>
          </p:cNvSpPr>
          <p:nvPr>
            <p:ph type="subTitle" idx="1"/>
          </p:nvPr>
        </p:nvSpPr>
        <p:spPr>
          <a:xfrm>
            <a:off x="298704" y="1698154"/>
            <a:ext cx="10701528" cy="2873845"/>
          </a:xfrm>
        </p:spPr>
        <p:txBody>
          <a:bodyPr>
            <a:normAutofit/>
          </a:bodyPr>
          <a:lstStyle/>
          <a:p>
            <a:pPr marL="342900" indent="-342900" algn="l">
              <a:buFont typeface="Arial" panose="020B0604020202020204" pitchFamily="34" charset="0"/>
              <a:buChar char="•"/>
            </a:pPr>
            <a:r>
              <a:rPr lang="en-GB" sz="1800" dirty="0"/>
              <a:t>As children progress through the school all areas of the curriculum can be adapted to meet their needs, whether that need is physical, communication and language related or cognitive. Our teachers make adaptations which are appropriate to the children in their care. </a:t>
            </a:r>
          </a:p>
          <a:p>
            <a:pPr algn="l"/>
            <a:endParaRPr lang="en-GB" sz="1800" dirty="0"/>
          </a:p>
          <a:p>
            <a:pPr marL="342900" indent="-342900" algn="l">
              <a:buFont typeface="Arial" panose="020B0604020202020204" pitchFamily="34" charset="0"/>
              <a:buChar char="•"/>
            </a:pPr>
            <a:r>
              <a:rPr lang="en-GB" sz="1800" dirty="0"/>
              <a:t>When appropriate or required your child may also participate in targeted interventions. </a:t>
            </a:r>
          </a:p>
          <a:p>
            <a:pPr algn="l"/>
            <a:endParaRPr lang="en-GB" sz="1800" dirty="0"/>
          </a:p>
          <a:p>
            <a:pPr algn="l"/>
            <a:endParaRPr lang="en-GB" sz="1800" dirty="0"/>
          </a:p>
        </p:txBody>
      </p:sp>
      <p:sp>
        <p:nvSpPr>
          <p:cNvPr id="4" name="Rectangle 3">
            <a:extLst>
              <a:ext uri="{FF2B5EF4-FFF2-40B4-BE49-F238E27FC236}">
                <a16:creationId xmlns:a16="http://schemas.microsoft.com/office/drawing/2014/main" id="{15A830EE-CF17-497E-9200-096E73285087}"/>
              </a:ext>
            </a:extLst>
          </p:cNvPr>
          <p:cNvSpPr/>
          <p:nvPr/>
        </p:nvSpPr>
        <p:spPr>
          <a:xfrm>
            <a:off x="0" y="5903650"/>
            <a:ext cx="12192000" cy="47051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2" descr="Stock Primary School">
            <a:extLst>
              <a:ext uri="{FF2B5EF4-FFF2-40B4-BE49-F238E27FC236}">
                <a16:creationId xmlns:a16="http://schemas.microsoft.com/office/drawing/2014/main" id="{4019AE93-EF4D-413D-9188-6F0A01D1D5E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77471" y="138436"/>
            <a:ext cx="4397303" cy="98392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hlinkClick r:id="rId3" action="ppaction://hlinksldjump"/>
            <a:extLst>
              <a:ext uri="{FF2B5EF4-FFF2-40B4-BE49-F238E27FC236}">
                <a16:creationId xmlns:a16="http://schemas.microsoft.com/office/drawing/2014/main" id="{AC48E408-7DEE-4DF4-87A5-62E3410236C6}"/>
              </a:ext>
            </a:extLst>
          </p:cNvPr>
          <p:cNvSpPr txBox="1"/>
          <p:nvPr/>
        </p:nvSpPr>
        <p:spPr>
          <a:xfrm>
            <a:off x="11168110" y="6374167"/>
            <a:ext cx="2440156" cy="523220"/>
          </a:xfrm>
          <a:prstGeom prst="rect">
            <a:avLst/>
          </a:prstGeom>
          <a:noFill/>
        </p:spPr>
        <p:txBody>
          <a:bodyPr wrap="square" rtlCol="0">
            <a:spAutoFit/>
          </a:bodyPr>
          <a:lstStyle/>
          <a:p>
            <a:r>
              <a:rPr lang="en-GB" sz="2800" dirty="0"/>
              <a:t>Back</a:t>
            </a:r>
          </a:p>
        </p:txBody>
      </p:sp>
    </p:spTree>
    <p:extLst>
      <p:ext uri="{BB962C8B-B14F-4D97-AF65-F5344CB8AC3E}">
        <p14:creationId xmlns:p14="http://schemas.microsoft.com/office/powerpoint/2010/main" val="1654039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56911-8360-481E-87A9-B5C1B3265CF1}"/>
              </a:ext>
            </a:extLst>
          </p:cNvPr>
          <p:cNvSpPr>
            <a:spLocks noGrp="1"/>
          </p:cNvSpPr>
          <p:nvPr>
            <p:ph type="ctrTitle"/>
          </p:nvPr>
        </p:nvSpPr>
        <p:spPr>
          <a:xfrm>
            <a:off x="217226" y="-1193800"/>
            <a:ext cx="9144000" cy="2387600"/>
          </a:xfrm>
        </p:spPr>
        <p:txBody>
          <a:bodyPr>
            <a:normAutofit/>
          </a:bodyPr>
          <a:lstStyle/>
          <a:p>
            <a:pPr algn="l"/>
            <a:r>
              <a:rPr lang="en-GB" sz="4000" b="1" u="sng" dirty="0"/>
              <a:t>Our Interventions </a:t>
            </a:r>
          </a:p>
        </p:txBody>
      </p:sp>
      <p:sp>
        <p:nvSpPr>
          <p:cNvPr id="4" name="Rectangle 3">
            <a:extLst>
              <a:ext uri="{FF2B5EF4-FFF2-40B4-BE49-F238E27FC236}">
                <a16:creationId xmlns:a16="http://schemas.microsoft.com/office/drawing/2014/main" id="{15A830EE-CF17-497E-9200-096E73285087}"/>
              </a:ext>
            </a:extLst>
          </p:cNvPr>
          <p:cNvSpPr/>
          <p:nvPr/>
        </p:nvSpPr>
        <p:spPr>
          <a:xfrm>
            <a:off x="0" y="5903650"/>
            <a:ext cx="12192000" cy="47051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2" descr="Stock Primary School">
            <a:extLst>
              <a:ext uri="{FF2B5EF4-FFF2-40B4-BE49-F238E27FC236}">
                <a16:creationId xmlns:a16="http://schemas.microsoft.com/office/drawing/2014/main" id="{4019AE93-EF4D-413D-9188-6F0A01D1D5E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77471" y="138436"/>
            <a:ext cx="4397303" cy="98392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hlinkClick r:id="rId3" action="ppaction://hlinksldjump"/>
            <a:extLst>
              <a:ext uri="{FF2B5EF4-FFF2-40B4-BE49-F238E27FC236}">
                <a16:creationId xmlns:a16="http://schemas.microsoft.com/office/drawing/2014/main" id="{AC48E408-7DEE-4DF4-87A5-62E3410236C6}"/>
              </a:ext>
            </a:extLst>
          </p:cNvPr>
          <p:cNvSpPr txBox="1"/>
          <p:nvPr/>
        </p:nvSpPr>
        <p:spPr>
          <a:xfrm>
            <a:off x="11168110" y="6374167"/>
            <a:ext cx="2440156" cy="523220"/>
          </a:xfrm>
          <a:prstGeom prst="rect">
            <a:avLst/>
          </a:prstGeom>
          <a:noFill/>
        </p:spPr>
        <p:txBody>
          <a:bodyPr wrap="square" rtlCol="0">
            <a:spAutoFit/>
          </a:bodyPr>
          <a:lstStyle/>
          <a:p>
            <a:r>
              <a:rPr lang="en-GB" sz="2800" dirty="0"/>
              <a:t>Back</a:t>
            </a:r>
          </a:p>
        </p:txBody>
      </p:sp>
      <p:graphicFrame>
        <p:nvGraphicFramePr>
          <p:cNvPr id="9" name="Table 8">
            <a:extLst>
              <a:ext uri="{FF2B5EF4-FFF2-40B4-BE49-F238E27FC236}">
                <a16:creationId xmlns:a16="http://schemas.microsoft.com/office/drawing/2014/main" id="{ED6130AD-6F6C-4EC8-B7A0-0B97C6523312}"/>
              </a:ext>
            </a:extLst>
          </p:cNvPr>
          <p:cNvGraphicFramePr>
            <a:graphicFrameLocks noGrp="1"/>
          </p:cNvGraphicFramePr>
          <p:nvPr>
            <p:extLst>
              <p:ext uri="{D42A27DB-BD31-4B8C-83A1-F6EECF244321}">
                <p14:modId xmlns:p14="http://schemas.microsoft.com/office/powerpoint/2010/main" val="3419460980"/>
              </p:ext>
            </p:extLst>
          </p:nvPr>
        </p:nvGraphicFramePr>
        <p:xfrm>
          <a:off x="318608" y="1171845"/>
          <a:ext cx="11656166" cy="4792198"/>
        </p:xfrm>
        <a:graphic>
          <a:graphicData uri="http://schemas.openxmlformats.org/drawingml/2006/table">
            <a:tbl>
              <a:tblPr firstRow="1" bandRow="1">
                <a:tableStyleId>{5C22544A-7EE6-4342-B048-85BDC9FD1C3A}</a:tableStyleId>
              </a:tblPr>
              <a:tblGrid>
                <a:gridCol w="2525995">
                  <a:extLst>
                    <a:ext uri="{9D8B030D-6E8A-4147-A177-3AD203B41FA5}">
                      <a16:colId xmlns:a16="http://schemas.microsoft.com/office/drawing/2014/main" val="1446383943"/>
                    </a:ext>
                  </a:extLst>
                </a:gridCol>
                <a:gridCol w="9130171">
                  <a:extLst>
                    <a:ext uri="{9D8B030D-6E8A-4147-A177-3AD203B41FA5}">
                      <a16:colId xmlns:a16="http://schemas.microsoft.com/office/drawing/2014/main" val="1993552629"/>
                    </a:ext>
                  </a:extLst>
                </a:gridCol>
              </a:tblGrid>
              <a:tr h="369179">
                <a:tc>
                  <a:txBody>
                    <a:bodyPr/>
                    <a:lstStyle/>
                    <a:p>
                      <a:r>
                        <a:rPr lang="en-GB" sz="1400" b="0" dirty="0">
                          <a:solidFill>
                            <a:schemeClr val="tx1"/>
                          </a:solidFill>
                        </a:rPr>
                        <a:t>Toe By Toe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dirty="0">
                          <a:solidFill>
                            <a:schemeClr val="tx1"/>
                          </a:solidFill>
                        </a:rPr>
                        <a:t>Toe By Toe is a highly structured multi-sensory phonetic approach to Literacy. It is designed for anyone who finds reading difficult. This includes readers who struggle to decode or those with dyslexic type difficulties.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942976872"/>
                  </a:ext>
                </a:extLst>
              </a:tr>
              <a:tr h="369179">
                <a:tc>
                  <a:txBody>
                    <a:bodyPr/>
                    <a:lstStyle/>
                    <a:p>
                      <a:r>
                        <a:rPr lang="en-GB" sz="1400" dirty="0"/>
                        <a:t>Precision Teaching </a:t>
                      </a:r>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dirty="0"/>
                        <a:t>Precision Teaching enables children to hone their key skills by engaging in short, focused tasks on a regular basis. We use a multi-sensory approach to teach reading, spelling and number skills.</a:t>
                      </a:r>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27275558"/>
                  </a:ext>
                </a:extLst>
              </a:tr>
              <a:tr h="369179">
                <a:tc>
                  <a:txBody>
                    <a:bodyPr/>
                    <a:lstStyle/>
                    <a:p>
                      <a:r>
                        <a:rPr lang="en-GB" sz="1400" dirty="0">
                          <a:solidFill>
                            <a:schemeClr val="tx1"/>
                          </a:solidFill>
                        </a:rPr>
                        <a:t>Developing Focus and Attention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dirty="0">
                          <a:solidFill>
                            <a:schemeClr val="tx1"/>
                          </a:solidFill>
                        </a:rPr>
                        <a:t>This is a program developed by Essex County Council which aims at developing the period of time young children are able to focus for.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59406421"/>
                  </a:ext>
                </a:extLst>
              </a:tr>
              <a:tr h="369179">
                <a:tc>
                  <a:txBody>
                    <a:bodyPr/>
                    <a:lstStyle/>
                    <a:p>
                      <a:r>
                        <a:rPr lang="en-GB" sz="1400" dirty="0">
                          <a:solidFill>
                            <a:schemeClr val="tx1"/>
                          </a:solidFill>
                        </a:rPr>
                        <a:t>The Five Minute Box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dirty="0">
                          <a:solidFill>
                            <a:schemeClr val="tx1"/>
                          </a:solidFill>
                        </a:rPr>
                        <a:t>For Reception age children, this is an intervention which builds on our literacy and numeracy skills using activities which only take five minutes to complete.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992714755"/>
                  </a:ext>
                </a:extLst>
              </a:tr>
              <a:tr h="369179">
                <a:tc>
                  <a:txBody>
                    <a:bodyPr/>
                    <a:lstStyle/>
                    <a:p>
                      <a:r>
                        <a:rPr lang="en-GB" sz="1400" dirty="0"/>
                        <a:t>Lego therapy </a:t>
                      </a:r>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dirty="0"/>
                        <a:t>Lego-based therapy aims to develop social communication skills in children who have difficulties with sharing, turn-taking, following rules, using names and problem-solving. In practice, children work in groups of three with each participant having a distinct role to build a Lego model collaboratively.</a:t>
                      </a:r>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65044824"/>
                  </a:ext>
                </a:extLst>
              </a:tr>
              <a:tr h="369179">
                <a:tc>
                  <a:txBody>
                    <a:bodyPr/>
                    <a:lstStyle/>
                    <a:p>
                      <a:r>
                        <a:rPr lang="en-GB" sz="1400" dirty="0">
                          <a:solidFill>
                            <a:schemeClr val="tx1"/>
                          </a:solidFill>
                        </a:rPr>
                        <a:t>Hertfordshire Reading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b="0" i="0" kern="1200" dirty="0">
                          <a:solidFill>
                            <a:schemeClr val="dk1"/>
                          </a:solidFill>
                          <a:effectLst/>
                          <a:latin typeface="+mn-lt"/>
                          <a:ea typeface="+mn-ea"/>
                          <a:cs typeface="+mn-cs"/>
                        </a:rPr>
                        <a:t>Our Reading Fluency Project works to significantly improve outcomes for pupils and is designed to help equip teachers to improve fluency and comprehension.</a:t>
                      </a:r>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00631098"/>
                  </a:ext>
                </a:extLst>
              </a:tr>
              <a:tr h="369179">
                <a:tc>
                  <a:txBody>
                    <a:bodyPr/>
                    <a:lstStyle/>
                    <a:p>
                      <a:r>
                        <a:rPr lang="en-GB" sz="1400" dirty="0">
                          <a:solidFill>
                            <a:schemeClr val="tx1"/>
                          </a:solidFill>
                        </a:rPr>
                        <a:t>Little </a:t>
                      </a:r>
                      <a:r>
                        <a:rPr lang="en-GB" sz="1400" dirty="0" err="1">
                          <a:solidFill>
                            <a:schemeClr val="tx1"/>
                          </a:solidFill>
                        </a:rPr>
                        <a:t>Wandles</a:t>
                      </a:r>
                      <a:r>
                        <a:rPr lang="en-GB" sz="1400" dirty="0">
                          <a:solidFill>
                            <a:schemeClr val="tx1"/>
                          </a:solidFill>
                        </a:rPr>
                        <a:t> Catch Up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dirty="0">
                          <a:solidFill>
                            <a:schemeClr val="tx1"/>
                          </a:solidFill>
                        </a:rPr>
                        <a:t>Our children work in small groups to work rapidly through phonics activities which are appropriate for their stage.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59994467"/>
                  </a:ext>
                </a:extLst>
              </a:tr>
              <a:tr h="369179">
                <a:tc>
                  <a:txBody>
                    <a:bodyPr/>
                    <a:lstStyle/>
                    <a:p>
                      <a:r>
                        <a:rPr lang="en-GB" sz="1400" dirty="0">
                          <a:solidFill>
                            <a:schemeClr val="tx1"/>
                          </a:solidFill>
                        </a:rPr>
                        <a:t>Maths Stacks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400" dirty="0"/>
                        <a:t>Number Stacks uses a combination of stackable place-value counters and video tutorials to help children master the foundations of the number system. With support from the teaching assistant our pupils are able revisit areas of the maths curriculum that they have not yet managed to develop fluency in.</a:t>
                      </a:r>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80949382"/>
                  </a:ext>
                </a:extLst>
              </a:tr>
              <a:tr h="369179">
                <a:tc>
                  <a:txBody>
                    <a:bodyPr/>
                    <a:lstStyle/>
                    <a:p>
                      <a:r>
                        <a:rPr lang="en-GB" sz="1400" dirty="0">
                          <a:solidFill>
                            <a:schemeClr val="tx1"/>
                          </a:solidFill>
                        </a:rPr>
                        <a:t>EPS Maths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839001558"/>
                  </a:ext>
                </a:extLst>
              </a:tr>
            </a:tbl>
          </a:graphicData>
        </a:graphic>
      </p:graphicFrame>
    </p:spTree>
    <p:extLst>
      <p:ext uri="{BB962C8B-B14F-4D97-AF65-F5344CB8AC3E}">
        <p14:creationId xmlns:p14="http://schemas.microsoft.com/office/powerpoint/2010/main" val="27106098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56911-8360-481E-87A9-B5C1B3265CF1}"/>
              </a:ext>
            </a:extLst>
          </p:cNvPr>
          <p:cNvSpPr>
            <a:spLocks noGrp="1"/>
          </p:cNvSpPr>
          <p:nvPr>
            <p:ph type="ctrTitle"/>
          </p:nvPr>
        </p:nvSpPr>
        <p:spPr>
          <a:xfrm>
            <a:off x="405414" y="-376469"/>
            <a:ext cx="9144000" cy="2387600"/>
          </a:xfrm>
        </p:spPr>
        <p:txBody>
          <a:bodyPr>
            <a:normAutofit/>
          </a:bodyPr>
          <a:lstStyle/>
          <a:p>
            <a:pPr algn="l"/>
            <a:r>
              <a:rPr lang="en-GB" sz="4000" b="1" u="sng" dirty="0"/>
              <a:t>How will Stock C of E support my child when they join the school?</a:t>
            </a:r>
          </a:p>
        </p:txBody>
      </p:sp>
      <p:sp>
        <p:nvSpPr>
          <p:cNvPr id="3" name="Subtitle 2">
            <a:extLst>
              <a:ext uri="{FF2B5EF4-FFF2-40B4-BE49-F238E27FC236}">
                <a16:creationId xmlns:a16="http://schemas.microsoft.com/office/drawing/2014/main" id="{4E3215CA-79DA-4320-A0A2-2015AAF36677}"/>
              </a:ext>
            </a:extLst>
          </p:cNvPr>
          <p:cNvSpPr>
            <a:spLocks noGrp="1"/>
          </p:cNvSpPr>
          <p:nvPr>
            <p:ph type="subTitle" idx="1"/>
          </p:nvPr>
        </p:nvSpPr>
        <p:spPr>
          <a:xfrm>
            <a:off x="485311" y="2217122"/>
            <a:ext cx="11046781" cy="3473464"/>
          </a:xfrm>
        </p:spPr>
        <p:txBody>
          <a:bodyPr>
            <a:normAutofit fontScale="92500" lnSpcReduction="10000"/>
          </a:bodyPr>
          <a:lstStyle/>
          <a:p>
            <a:pPr marL="457200" indent="-457200" algn="l">
              <a:buFont typeface="Arial" panose="020B0604020202020204" pitchFamily="34" charset="0"/>
              <a:buChar char="•"/>
            </a:pPr>
            <a:r>
              <a:rPr lang="en-GB" sz="2900" dirty="0"/>
              <a:t>Contact is made to arrange a meeting once a school placement has been confirmed. </a:t>
            </a:r>
          </a:p>
          <a:p>
            <a:pPr marL="457200" indent="-457200" algn="l">
              <a:buFont typeface="Arial" panose="020B0604020202020204" pitchFamily="34" charset="0"/>
              <a:buChar char="•"/>
            </a:pPr>
            <a:r>
              <a:rPr lang="en-GB" sz="2900" dirty="0"/>
              <a:t>If children have an identified need, or a concern about need has been raised, a meeting may be arranged between the SENCO, reception teacher, pre-school staff and parents to ensure a smooth transition. </a:t>
            </a:r>
          </a:p>
          <a:p>
            <a:pPr marL="457200" indent="-457200" algn="l">
              <a:buFont typeface="Arial" panose="020B0604020202020204" pitchFamily="34" charset="0"/>
              <a:buChar char="•"/>
            </a:pPr>
            <a:r>
              <a:rPr lang="en-GB" sz="2900" dirty="0"/>
              <a:t>SENCO and relevant staff visit pre-school settings of children with complex needs and liaise with key workers.  </a:t>
            </a:r>
          </a:p>
          <a:p>
            <a:pPr marL="457200" indent="-457200" algn="l">
              <a:buFont typeface="Arial" panose="020B0604020202020204" pitchFamily="34" charset="0"/>
              <a:buChar char="•"/>
            </a:pPr>
            <a:r>
              <a:rPr lang="en-GB" sz="2900" dirty="0"/>
              <a:t>Children will join us for transition sessions in the summer term where they will meet all staff who they will work with in the next school year. </a:t>
            </a:r>
          </a:p>
        </p:txBody>
      </p:sp>
      <p:sp>
        <p:nvSpPr>
          <p:cNvPr id="4" name="Rectangle 3">
            <a:extLst>
              <a:ext uri="{FF2B5EF4-FFF2-40B4-BE49-F238E27FC236}">
                <a16:creationId xmlns:a16="http://schemas.microsoft.com/office/drawing/2014/main" id="{F27FEDEE-FE73-494D-B69C-EAD2A647E2D6}"/>
              </a:ext>
            </a:extLst>
          </p:cNvPr>
          <p:cNvSpPr/>
          <p:nvPr/>
        </p:nvSpPr>
        <p:spPr>
          <a:xfrm>
            <a:off x="0" y="5903650"/>
            <a:ext cx="12192000" cy="47051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2" descr="Stock Primary School">
            <a:extLst>
              <a:ext uri="{FF2B5EF4-FFF2-40B4-BE49-F238E27FC236}">
                <a16:creationId xmlns:a16="http://schemas.microsoft.com/office/drawing/2014/main" id="{C492BB87-5819-45C0-B90C-2E3F6439172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77471" y="138436"/>
            <a:ext cx="4397303" cy="98392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hlinkClick r:id="rId3" action="ppaction://hlinksldjump"/>
            <a:extLst>
              <a:ext uri="{FF2B5EF4-FFF2-40B4-BE49-F238E27FC236}">
                <a16:creationId xmlns:a16="http://schemas.microsoft.com/office/drawing/2014/main" id="{4D79AEC2-8AEE-43FC-8151-572177CD4789}"/>
              </a:ext>
            </a:extLst>
          </p:cNvPr>
          <p:cNvSpPr txBox="1"/>
          <p:nvPr/>
        </p:nvSpPr>
        <p:spPr>
          <a:xfrm>
            <a:off x="11168110" y="6374167"/>
            <a:ext cx="2440156" cy="523220"/>
          </a:xfrm>
          <a:prstGeom prst="rect">
            <a:avLst/>
          </a:prstGeom>
          <a:noFill/>
        </p:spPr>
        <p:txBody>
          <a:bodyPr wrap="square" rtlCol="0">
            <a:spAutoFit/>
          </a:bodyPr>
          <a:lstStyle/>
          <a:p>
            <a:r>
              <a:rPr lang="en-GB" sz="2800" dirty="0"/>
              <a:t>Back</a:t>
            </a:r>
          </a:p>
        </p:txBody>
      </p:sp>
    </p:spTree>
    <p:extLst>
      <p:ext uri="{BB962C8B-B14F-4D97-AF65-F5344CB8AC3E}">
        <p14:creationId xmlns:p14="http://schemas.microsoft.com/office/powerpoint/2010/main" val="8152473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56911-8360-481E-87A9-B5C1B3265CF1}"/>
              </a:ext>
            </a:extLst>
          </p:cNvPr>
          <p:cNvSpPr>
            <a:spLocks noGrp="1"/>
          </p:cNvSpPr>
          <p:nvPr>
            <p:ph type="ctrTitle"/>
          </p:nvPr>
        </p:nvSpPr>
        <p:spPr>
          <a:xfrm>
            <a:off x="405414" y="-376469"/>
            <a:ext cx="9144000" cy="2387600"/>
          </a:xfrm>
        </p:spPr>
        <p:txBody>
          <a:bodyPr>
            <a:normAutofit/>
          </a:bodyPr>
          <a:lstStyle/>
          <a:p>
            <a:pPr algn="l"/>
            <a:r>
              <a:rPr lang="en-GB" sz="4000" b="1" u="sng" dirty="0"/>
              <a:t>How will Stock C of E support my child when they move between classes and key stages?</a:t>
            </a:r>
          </a:p>
        </p:txBody>
      </p:sp>
      <p:sp>
        <p:nvSpPr>
          <p:cNvPr id="3" name="Subtitle 2">
            <a:extLst>
              <a:ext uri="{FF2B5EF4-FFF2-40B4-BE49-F238E27FC236}">
                <a16:creationId xmlns:a16="http://schemas.microsoft.com/office/drawing/2014/main" id="{4E3215CA-79DA-4320-A0A2-2015AAF36677}"/>
              </a:ext>
            </a:extLst>
          </p:cNvPr>
          <p:cNvSpPr>
            <a:spLocks noGrp="1"/>
          </p:cNvSpPr>
          <p:nvPr>
            <p:ph type="subTitle" idx="1"/>
          </p:nvPr>
        </p:nvSpPr>
        <p:spPr>
          <a:xfrm>
            <a:off x="485311" y="2217122"/>
            <a:ext cx="11046781" cy="3686528"/>
          </a:xfrm>
        </p:spPr>
        <p:txBody>
          <a:bodyPr>
            <a:normAutofit fontScale="92500" lnSpcReduction="20000"/>
          </a:bodyPr>
          <a:lstStyle/>
          <a:p>
            <a:pPr marL="457200" indent="-457200" algn="l">
              <a:buFont typeface="Arial" panose="020B0604020202020204" pitchFamily="34" charset="0"/>
              <a:buChar char="•"/>
            </a:pPr>
            <a:r>
              <a:rPr lang="en-GB" sz="2900" dirty="0"/>
              <a:t>EYFS teachers prepare for the transition of pupils to Year 1 at an appropriate point at the end of Foundation Stage. </a:t>
            </a:r>
          </a:p>
          <a:p>
            <a:pPr marL="457200" indent="-457200" algn="l">
              <a:buFont typeface="Arial" panose="020B0604020202020204" pitchFamily="34" charset="0"/>
              <a:buChar char="•"/>
            </a:pPr>
            <a:r>
              <a:rPr lang="en-GB" sz="2900" dirty="0"/>
              <a:t>All children will have a ‘Meet the Teacher’ session with their new class teacher and any additional staff working with them.</a:t>
            </a:r>
          </a:p>
          <a:p>
            <a:pPr marL="457200" indent="-457200" algn="l">
              <a:buFont typeface="Arial" panose="020B0604020202020204" pitchFamily="34" charset="0"/>
              <a:buChar char="•"/>
            </a:pPr>
            <a:r>
              <a:rPr lang="en-GB" sz="2900" dirty="0"/>
              <a:t>At the end of each year, teachers liaise carefully to ensure continuity for all children, but especially children with additional needs.</a:t>
            </a:r>
          </a:p>
          <a:p>
            <a:pPr marL="457200" indent="-457200" algn="l">
              <a:buFont typeface="Arial" panose="020B0604020202020204" pitchFamily="34" charset="0"/>
              <a:buChar char="•"/>
            </a:pPr>
            <a:r>
              <a:rPr lang="en-GB" sz="2900" dirty="0"/>
              <a:t>Children with additional needs may have additional transition sessions with staff who they will work closely with the following year. </a:t>
            </a:r>
          </a:p>
          <a:p>
            <a:pPr marL="457200" indent="-457200" algn="l">
              <a:buFont typeface="Arial" panose="020B0604020202020204" pitchFamily="34" charset="0"/>
              <a:buChar char="•"/>
            </a:pPr>
            <a:r>
              <a:rPr lang="en-GB" sz="2900" dirty="0"/>
              <a:t>Children may be provided with Social Stories to provide them a point of reference for over the summer. </a:t>
            </a:r>
          </a:p>
          <a:p>
            <a:pPr algn="l"/>
            <a:endParaRPr lang="en-GB" dirty="0"/>
          </a:p>
        </p:txBody>
      </p:sp>
      <p:sp>
        <p:nvSpPr>
          <p:cNvPr id="4" name="Rectangle 3">
            <a:extLst>
              <a:ext uri="{FF2B5EF4-FFF2-40B4-BE49-F238E27FC236}">
                <a16:creationId xmlns:a16="http://schemas.microsoft.com/office/drawing/2014/main" id="{F27FEDEE-FE73-494D-B69C-EAD2A647E2D6}"/>
              </a:ext>
            </a:extLst>
          </p:cNvPr>
          <p:cNvSpPr/>
          <p:nvPr/>
        </p:nvSpPr>
        <p:spPr>
          <a:xfrm>
            <a:off x="0" y="5903650"/>
            <a:ext cx="12192000" cy="47051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2" descr="Stock Primary School">
            <a:extLst>
              <a:ext uri="{FF2B5EF4-FFF2-40B4-BE49-F238E27FC236}">
                <a16:creationId xmlns:a16="http://schemas.microsoft.com/office/drawing/2014/main" id="{C492BB87-5819-45C0-B90C-2E3F6439172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77471" y="138436"/>
            <a:ext cx="4397303" cy="98392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hlinkClick r:id="rId3" action="ppaction://hlinksldjump"/>
            <a:extLst>
              <a:ext uri="{FF2B5EF4-FFF2-40B4-BE49-F238E27FC236}">
                <a16:creationId xmlns:a16="http://schemas.microsoft.com/office/drawing/2014/main" id="{01E2A094-0D9D-4089-AB3B-3329E31BB1F7}"/>
              </a:ext>
            </a:extLst>
          </p:cNvPr>
          <p:cNvSpPr txBox="1"/>
          <p:nvPr/>
        </p:nvSpPr>
        <p:spPr>
          <a:xfrm>
            <a:off x="11168110" y="6374167"/>
            <a:ext cx="2440156" cy="523220"/>
          </a:xfrm>
          <a:prstGeom prst="rect">
            <a:avLst/>
          </a:prstGeom>
          <a:noFill/>
        </p:spPr>
        <p:txBody>
          <a:bodyPr wrap="square" rtlCol="0">
            <a:spAutoFit/>
          </a:bodyPr>
          <a:lstStyle/>
          <a:p>
            <a:r>
              <a:rPr lang="en-GB" sz="2800" dirty="0"/>
              <a:t>Back</a:t>
            </a:r>
          </a:p>
        </p:txBody>
      </p:sp>
    </p:spTree>
    <p:extLst>
      <p:ext uri="{BB962C8B-B14F-4D97-AF65-F5344CB8AC3E}">
        <p14:creationId xmlns:p14="http://schemas.microsoft.com/office/powerpoint/2010/main" val="3096316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56911-8360-481E-87A9-B5C1B3265CF1}"/>
              </a:ext>
            </a:extLst>
          </p:cNvPr>
          <p:cNvSpPr>
            <a:spLocks noGrp="1"/>
          </p:cNvSpPr>
          <p:nvPr>
            <p:ph type="ctrTitle"/>
          </p:nvPr>
        </p:nvSpPr>
        <p:spPr>
          <a:xfrm>
            <a:off x="405414" y="-376469"/>
            <a:ext cx="9144000" cy="2387600"/>
          </a:xfrm>
        </p:spPr>
        <p:txBody>
          <a:bodyPr>
            <a:normAutofit/>
          </a:bodyPr>
          <a:lstStyle/>
          <a:p>
            <a:pPr algn="l"/>
            <a:r>
              <a:rPr lang="en-GB" sz="4000" b="1" u="sng" dirty="0"/>
              <a:t>How will Stock C of E support my child when they transition to secondary school?</a:t>
            </a:r>
          </a:p>
        </p:txBody>
      </p:sp>
      <p:sp>
        <p:nvSpPr>
          <p:cNvPr id="3" name="Subtitle 2">
            <a:extLst>
              <a:ext uri="{FF2B5EF4-FFF2-40B4-BE49-F238E27FC236}">
                <a16:creationId xmlns:a16="http://schemas.microsoft.com/office/drawing/2014/main" id="{4E3215CA-79DA-4320-A0A2-2015AAF36677}"/>
              </a:ext>
            </a:extLst>
          </p:cNvPr>
          <p:cNvSpPr>
            <a:spLocks noGrp="1"/>
          </p:cNvSpPr>
          <p:nvPr>
            <p:ph type="subTitle" idx="1"/>
          </p:nvPr>
        </p:nvSpPr>
        <p:spPr>
          <a:xfrm>
            <a:off x="485311" y="2217122"/>
            <a:ext cx="11046781" cy="3473464"/>
          </a:xfrm>
        </p:spPr>
        <p:txBody>
          <a:bodyPr>
            <a:normAutofit fontScale="92500" lnSpcReduction="20000"/>
          </a:bodyPr>
          <a:lstStyle/>
          <a:p>
            <a:pPr marL="457200" indent="-457200" algn="l">
              <a:buFont typeface="Arial" panose="020B0604020202020204" pitchFamily="34" charset="0"/>
              <a:buChar char="•"/>
            </a:pPr>
            <a:r>
              <a:rPr lang="en-GB" sz="2900" dirty="0"/>
              <a:t>SENCOs and key staff from Secondary Schools visit or request a report from the school to discuss pupil needs. </a:t>
            </a:r>
          </a:p>
          <a:p>
            <a:pPr marL="457200" indent="-457200" algn="l">
              <a:buFont typeface="Arial" panose="020B0604020202020204" pitchFamily="34" charset="0"/>
              <a:buChar char="•"/>
            </a:pPr>
            <a:r>
              <a:rPr lang="en-GB" sz="2900" dirty="0"/>
              <a:t>They are also invited to attend Year 5 and/or Year 6 Annual Reviews.</a:t>
            </a:r>
          </a:p>
          <a:p>
            <a:pPr marL="457200" indent="-457200" algn="l">
              <a:buFont typeface="Arial" panose="020B0604020202020204" pitchFamily="34" charset="0"/>
              <a:buChar char="•"/>
            </a:pPr>
            <a:r>
              <a:rPr lang="en-GB" sz="2900" dirty="0"/>
              <a:t>Some Secondary Schools arrange additional transition visits for pupils with SEND. Copies of essential paperwork are transferred to the Secondary School.  </a:t>
            </a:r>
          </a:p>
          <a:p>
            <a:pPr algn="l"/>
            <a:endParaRPr lang="en-GB" sz="2900" dirty="0"/>
          </a:p>
          <a:p>
            <a:pPr algn="l"/>
            <a:r>
              <a:rPr lang="en-GB" sz="2900" dirty="0"/>
              <a:t>Information regarding the special educational needs of Looked After children is reported to the placing Local Authority on a termly basis.  </a:t>
            </a:r>
          </a:p>
          <a:p>
            <a:pPr algn="l"/>
            <a:endParaRPr lang="en-GB" dirty="0"/>
          </a:p>
        </p:txBody>
      </p:sp>
      <p:sp>
        <p:nvSpPr>
          <p:cNvPr id="4" name="Rectangle 3">
            <a:extLst>
              <a:ext uri="{FF2B5EF4-FFF2-40B4-BE49-F238E27FC236}">
                <a16:creationId xmlns:a16="http://schemas.microsoft.com/office/drawing/2014/main" id="{F27FEDEE-FE73-494D-B69C-EAD2A647E2D6}"/>
              </a:ext>
            </a:extLst>
          </p:cNvPr>
          <p:cNvSpPr/>
          <p:nvPr/>
        </p:nvSpPr>
        <p:spPr>
          <a:xfrm>
            <a:off x="0" y="5903650"/>
            <a:ext cx="12192000" cy="47051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2" descr="Stock Primary School">
            <a:extLst>
              <a:ext uri="{FF2B5EF4-FFF2-40B4-BE49-F238E27FC236}">
                <a16:creationId xmlns:a16="http://schemas.microsoft.com/office/drawing/2014/main" id="{C492BB87-5819-45C0-B90C-2E3F6439172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77471" y="138436"/>
            <a:ext cx="4397303" cy="9839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84076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56911-8360-481E-87A9-B5C1B3265CF1}"/>
              </a:ext>
            </a:extLst>
          </p:cNvPr>
          <p:cNvSpPr>
            <a:spLocks noGrp="1"/>
          </p:cNvSpPr>
          <p:nvPr>
            <p:ph type="ctrTitle"/>
          </p:nvPr>
        </p:nvSpPr>
        <p:spPr>
          <a:xfrm>
            <a:off x="217226" y="-962395"/>
            <a:ext cx="9144000" cy="2387600"/>
          </a:xfrm>
        </p:spPr>
        <p:txBody>
          <a:bodyPr>
            <a:normAutofit/>
          </a:bodyPr>
          <a:lstStyle/>
          <a:p>
            <a:pPr algn="l"/>
            <a:r>
              <a:rPr lang="en-GB" sz="4000" b="1" u="sng" dirty="0"/>
              <a:t>Evaluating the effectiveness of provision</a:t>
            </a:r>
          </a:p>
        </p:txBody>
      </p:sp>
      <p:sp>
        <p:nvSpPr>
          <p:cNvPr id="3" name="Subtitle 2">
            <a:extLst>
              <a:ext uri="{FF2B5EF4-FFF2-40B4-BE49-F238E27FC236}">
                <a16:creationId xmlns:a16="http://schemas.microsoft.com/office/drawing/2014/main" id="{4E3215CA-79DA-4320-A0A2-2015AAF36677}"/>
              </a:ext>
            </a:extLst>
          </p:cNvPr>
          <p:cNvSpPr>
            <a:spLocks noGrp="1"/>
          </p:cNvSpPr>
          <p:nvPr>
            <p:ph type="subTitle" idx="1"/>
          </p:nvPr>
        </p:nvSpPr>
        <p:spPr>
          <a:xfrm>
            <a:off x="217226" y="1698155"/>
            <a:ext cx="11536809" cy="2483228"/>
          </a:xfrm>
        </p:spPr>
        <p:txBody>
          <a:bodyPr>
            <a:normAutofit/>
          </a:bodyPr>
          <a:lstStyle/>
          <a:p>
            <a:pPr marL="285750" indent="-285750" algn="l">
              <a:buFont typeface="Arial" panose="020B0604020202020204" pitchFamily="34" charset="0"/>
              <a:buChar char="•"/>
            </a:pPr>
            <a:r>
              <a:rPr lang="en-GB" sz="1800" dirty="0"/>
              <a:t>Children’s One Plans are assessed on a termly basis, as part of our graduated approach. All children will undertake termly assessments, the tests that are used for assessment may be taken from a different year group if this is appropriate. </a:t>
            </a:r>
          </a:p>
          <a:p>
            <a:pPr marL="285750" indent="-285750" algn="l">
              <a:buFont typeface="Arial" panose="020B0604020202020204" pitchFamily="34" charset="0"/>
              <a:buChar char="•"/>
            </a:pPr>
            <a:r>
              <a:rPr lang="en-GB" sz="1800" dirty="0"/>
              <a:t>The effectiveness of interventions and adaptations is also carefully monitored to ensure that they are the most appropriate intervention. </a:t>
            </a:r>
          </a:p>
          <a:p>
            <a:pPr marL="285750" indent="-285750" algn="l">
              <a:buFont typeface="Arial" panose="020B0604020202020204" pitchFamily="34" charset="0"/>
              <a:buChar char="•"/>
            </a:pPr>
            <a:r>
              <a:rPr lang="en-GB" sz="1800" dirty="0"/>
              <a:t>Staff assess data from these interventions to ensure that children are given the most effective provision possible. Some interventions will be used for a short period of time. Others will be ongoing. </a:t>
            </a:r>
          </a:p>
        </p:txBody>
      </p:sp>
      <p:sp>
        <p:nvSpPr>
          <p:cNvPr id="4" name="Rectangle 3">
            <a:extLst>
              <a:ext uri="{FF2B5EF4-FFF2-40B4-BE49-F238E27FC236}">
                <a16:creationId xmlns:a16="http://schemas.microsoft.com/office/drawing/2014/main" id="{6495B465-97D6-47DD-851C-5F40519D0C11}"/>
              </a:ext>
            </a:extLst>
          </p:cNvPr>
          <p:cNvSpPr/>
          <p:nvPr/>
        </p:nvSpPr>
        <p:spPr>
          <a:xfrm>
            <a:off x="0" y="5903650"/>
            <a:ext cx="12192000" cy="47051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2" descr="Stock Primary School">
            <a:extLst>
              <a:ext uri="{FF2B5EF4-FFF2-40B4-BE49-F238E27FC236}">
                <a16:creationId xmlns:a16="http://schemas.microsoft.com/office/drawing/2014/main" id="{F410C28F-A406-48D4-8C79-63DEE18F58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77471" y="138436"/>
            <a:ext cx="4397303" cy="98392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hlinkClick r:id="rId3" action="ppaction://hlinksldjump"/>
            <a:extLst>
              <a:ext uri="{FF2B5EF4-FFF2-40B4-BE49-F238E27FC236}">
                <a16:creationId xmlns:a16="http://schemas.microsoft.com/office/drawing/2014/main" id="{97BE7E2E-49D3-4C12-843E-21517E965FAA}"/>
              </a:ext>
            </a:extLst>
          </p:cNvPr>
          <p:cNvSpPr txBox="1"/>
          <p:nvPr/>
        </p:nvSpPr>
        <p:spPr>
          <a:xfrm>
            <a:off x="11168110" y="6374167"/>
            <a:ext cx="2440156" cy="523220"/>
          </a:xfrm>
          <a:prstGeom prst="rect">
            <a:avLst/>
          </a:prstGeom>
          <a:noFill/>
        </p:spPr>
        <p:txBody>
          <a:bodyPr wrap="square" rtlCol="0">
            <a:spAutoFit/>
          </a:bodyPr>
          <a:lstStyle/>
          <a:p>
            <a:r>
              <a:rPr lang="en-GB" sz="2800" dirty="0"/>
              <a:t>Back</a:t>
            </a:r>
          </a:p>
        </p:txBody>
      </p:sp>
    </p:spTree>
    <p:extLst>
      <p:ext uri="{BB962C8B-B14F-4D97-AF65-F5344CB8AC3E}">
        <p14:creationId xmlns:p14="http://schemas.microsoft.com/office/powerpoint/2010/main" val="8720206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56911-8360-481E-87A9-B5C1B3265CF1}"/>
              </a:ext>
            </a:extLst>
          </p:cNvPr>
          <p:cNvSpPr>
            <a:spLocks noGrp="1"/>
          </p:cNvSpPr>
          <p:nvPr>
            <p:ph type="ctrTitle"/>
          </p:nvPr>
        </p:nvSpPr>
        <p:spPr>
          <a:xfrm>
            <a:off x="146204" y="-1055364"/>
            <a:ext cx="9144000" cy="2387600"/>
          </a:xfrm>
        </p:spPr>
        <p:txBody>
          <a:bodyPr>
            <a:normAutofit/>
          </a:bodyPr>
          <a:lstStyle/>
          <a:p>
            <a:pPr algn="l"/>
            <a:r>
              <a:rPr lang="en-GB" sz="4000" b="1" u="sng" dirty="0"/>
              <a:t>Emotional and social development</a:t>
            </a:r>
          </a:p>
        </p:txBody>
      </p:sp>
      <p:sp>
        <p:nvSpPr>
          <p:cNvPr id="3" name="Subtitle 2">
            <a:extLst>
              <a:ext uri="{FF2B5EF4-FFF2-40B4-BE49-F238E27FC236}">
                <a16:creationId xmlns:a16="http://schemas.microsoft.com/office/drawing/2014/main" id="{4E3215CA-79DA-4320-A0A2-2015AAF36677}"/>
              </a:ext>
            </a:extLst>
          </p:cNvPr>
          <p:cNvSpPr>
            <a:spLocks noGrp="1"/>
          </p:cNvSpPr>
          <p:nvPr>
            <p:ph type="subTitle" idx="1"/>
          </p:nvPr>
        </p:nvSpPr>
        <p:spPr>
          <a:xfrm>
            <a:off x="263370" y="1488281"/>
            <a:ext cx="11304234" cy="4042507"/>
          </a:xfrm>
        </p:spPr>
        <p:txBody>
          <a:bodyPr>
            <a:normAutofit fontScale="77500" lnSpcReduction="20000"/>
          </a:bodyPr>
          <a:lstStyle/>
          <a:p>
            <a:pPr algn="l"/>
            <a:r>
              <a:rPr lang="en-GB" dirty="0"/>
              <a:t>At Stock we will also work on building children’s resilience and help them to build friendships and have several intervention groups which support this. </a:t>
            </a:r>
          </a:p>
          <a:p>
            <a:pPr algn="l"/>
            <a:endParaRPr lang="en-GB" dirty="0"/>
          </a:p>
          <a:p>
            <a:pPr algn="l"/>
            <a:r>
              <a:rPr lang="en-GB" dirty="0"/>
              <a:t>If your child has a SEMH need we are able to refer to several outside agencies for additional support. </a:t>
            </a:r>
          </a:p>
          <a:p>
            <a:pPr marL="342900" indent="-342900" algn="l">
              <a:buFont typeface="Arial" panose="020B0604020202020204" pitchFamily="34" charset="0"/>
              <a:buChar char="•"/>
            </a:pPr>
            <a:r>
              <a:rPr lang="en-GB" dirty="0"/>
              <a:t>EWMHS – wellbeing support </a:t>
            </a:r>
          </a:p>
          <a:p>
            <a:pPr marL="342900" indent="-342900" algn="l">
              <a:buFont typeface="Arial" panose="020B0604020202020204" pitchFamily="34" charset="0"/>
              <a:buChar char="•"/>
            </a:pPr>
            <a:r>
              <a:rPr lang="en-GB" dirty="0"/>
              <a:t>Kids Inspire </a:t>
            </a:r>
          </a:p>
          <a:p>
            <a:pPr marL="342900" indent="-342900" algn="l">
              <a:buFont typeface="Arial" panose="020B0604020202020204" pitchFamily="34" charset="0"/>
              <a:buChar char="•"/>
            </a:pPr>
            <a:r>
              <a:rPr lang="en-GB" dirty="0"/>
              <a:t>The Wilderness Foundation </a:t>
            </a:r>
          </a:p>
          <a:p>
            <a:pPr marL="342900" indent="-342900" algn="l">
              <a:buFont typeface="Arial" panose="020B0604020202020204" pitchFamily="34" charset="0"/>
              <a:buChar char="•"/>
            </a:pPr>
            <a:r>
              <a:rPr lang="en-GB" dirty="0"/>
              <a:t>Brentwood Catholic Children’s Society.</a:t>
            </a:r>
          </a:p>
          <a:p>
            <a:pPr algn="l"/>
            <a:endParaRPr lang="en-GB" dirty="0"/>
          </a:p>
          <a:p>
            <a:pPr algn="l"/>
            <a:r>
              <a:rPr lang="en-GB" dirty="0"/>
              <a:t>Your GP or school can put you in contact with CAHMS. </a:t>
            </a:r>
          </a:p>
          <a:p>
            <a:pPr algn="l"/>
            <a:endParaRPr lang="en-GB" dirty="0"/>
          </a:p>
          <a:p>
            <a:pPr algn="l"/>
            <a:r>
              <a:rPr lang="en-GB" dirty="0"/>
              <a:t>If your child is in crisis contact: 0800 953 0222 or at the weekends/bank holidays: 0800 995 1000. In an emergency or if there is immediate danger to life please contact 999 or go to A and E. </a:t>
            </a:r>
          </a:p>
        </p:txBody>
      </p:sp>
      <p:sp>
        <p:nvSpPr>
          <p:cNvPr id="4" name="Rectangle 3">
            <a:extLst>
              <a:ext uri="{FF2B5EF4-FFF2-40B4-BE49-F238E27FC236}">
                <a16:creationId xmlns:a16="http://schemas.microsoft.com/office/drawing/2014/main" id="{0192831C-BB3C-4E8F-AB4F-68A8325C3930}"/>
              </a:ext>
            </a:extLst>
          </p:cNvPr>
          <p:cNvSpPr/>
          <p:nvPr/>
        </p:nvSpPr>
        <p:spPr>
          <a:xfrm>
            <a:off x="0" y="5903650"/>
            <a:ext cx="12192000" cy="47051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2" descr="Stock Primary School">
            <a:extLst>
              <a:ext uri="{FF2B5EF4-FFF2-40B4-BE49-F238E27FC236}">
                <a16:creationId xmlns:a16="http://schemas.microsoft.com/office/drawing/2014/main" id="{B6B592B0-1D90-4A1A-A573-4E1CD704DC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77471" y="138436"/>
            <a:ext cx="4397303" cy="98392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hlinkClick r:id="rId3" action="ppaction://hlinksldjump"/>
            <a:extLst>
              <a:ext uri="{FF2B5EF4-FFF2-40B4-BE49-F238E27FC236}">
                <a16:creationId xmlns:a16="http://schemas.microsoft.com/office/drawing/2014/main" id="{8EF8D5D8-8345-40B9-AA20-733D464D2DDB}"/>
              </a:ext>
            </a:extLst>
          </p:cNvPr>
          <p:cNvSpPr txBox="1"/>
          <p:nvPr/>
        </p:nvSpPr>
        <p:spPr>
          <a:xfrm>
            <a:off x="11168110" y="6374167"/>
            <a:ext cx="2440156" cy="523220"/>
          </a:xfrm>
          <a:prstGeom prst="rect">
            <a:avLst/>
          </a:prstGeom>
          <a:noFill/>
        </p:spPr>
        <p:txBody>
          <a:bodyPr wrap="square" rtlCol="0">
            <a:spAutoFit/>
          </a:bodyPr>
          <a:lstStyle/>
          <a:p>
            <a:r>
              <a:rPr lang="en-GB" sz="2800" dirty="0"/>
              <a:t>Back</a:t>
            </a:r>
          </a:p>
        </p:txBody>
      </p:sp>
    </p:spTree>
    <p:extLst>
      <p:ext uri="{BB962C8B-B14F-4D97-AF65-F5344CB8AC3E}">
        <p14:creationId xmlns:p14="http://schemas.microsoft.com/office/powerpoint/2010/main" val="7604670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56911-8360-481E-87A9-B5C1B3265CF1}"/>
              </a:ext>
            </a:extLst>
          </p:cNvPr>
          <p:cNvSpPr>
            <a:spLocks noGrp="1"/>
          </p:cNvSpPr>
          <p:nvPr>
            <p:ph type="ctrTitle"/>
          </p:nvPr>
        </p:nvSpPr>
        <p:spPr>
          <a:xfrm>
            <a:off x="146204" y="-1055364"/>
            <a:ext cx="9144000" cy="2387600"/>
          </a:xfrm>
        </p:spPr>
        <p:txBody>
          <a:bodyPr>
            <a:normAutofit/>
          </a:bodyPr>
          <a:lstStyle/>
          <a:p>
            <a:pPr algn="l"/>
            <a:r>
              <a:rPr lang="en-GB" sz="4000" b="1" u="sng" dirty="0"/>
              <a:t>Who might support my child?</a:t>
            </a:r>
          </a:p>
        </p:txBody>
      </p:sp>
      <p:sp>
        <p:nvSpPr>
          <p:cNvPr id="3" name="Subtitle 2">
            <a:extLst>
              <a:ext uri="{FF2B5EF4-FFF2-40B4-BE49-F238E27FC236}">
                <a16:creationId xmlns:a16="http://schemas.microsoft.com/office/drawing/2014/main" id="{4E3215CA-79DA-4320-A0A2-2015AAF36677}"/>
              </a:ext>
            </a:extLst>
          </p:cNvPr>
          <p:cNvSpPr>
            <a:spLocks noGrp="1"/>
          </p:cNvSpPr>
          <p:nvPr>
            <p:ph type="subTitle" idx="1"/>
          </p:nvPr>
        </p:nvSpPr>
        <p:spPr>
          <a:xfrm>
            <a:off x="263370" y="1488281"/>
            <a:ext cx="11304234" cy="4042507"/>
          </a:xfrm>
        </p:spPr>
        <p:txBody>
          <a:bodyPr>
            <a:normAutofit/>
          </a:bodyPr>
          <a:lstStyle/>
          <a:p>
            <a:pPr marL="342900" indent="-342900" algn="l">
              <a:buFont typeface="Arial" panose="020B0604020202020204" pitchFamily="34" charset="0"/>
              <a:buChar char="•"/>
            </a:pPr>
            <a:r>
              <a:rPr lang="en-GB" dirty="0"/>
              <a:t>Within the school we have a number of LSAs who may work to support your child on a 1:1, small group or whole class basis. </a:t>
            </a:r>
          </a:p>
          <a:p>
            <a:pPr marL="342900" indent="-342900" algn="l">
              <a:buFont typeface="Arial" panose="020B0604020202020204" pitchFamily="34" charset="0"/>
              <a:buChar char="•"/>
            </a:pPr>
            <a:r>
              <a:rPr lang="en-GB" dirty="0"/>
              <a:t>External agencies may come in to work with your child. If this happens you will be informed. </a:t>
            </a:r>
          </a:p>
          <a:p>
            <a:pPr marL="342900" indent="-342900" algn="l">
              <a:buFont typeface="Arial" panose="020B0604020202020204" pitchFamily="34" charset="0"/>
              <a:buChar char="•"/>
            </a:pPr>
            <a:r>
              <a:rPr lang="en-GB" dirty="0"/>
              <a:t>They may work with a 1:1 tutor when they are in year six. </a:t>
            </a:r>
          </a:p>
        </p:txBody>
      </p:sp>
      <p:sp>
        <p:nvSpPr>
          <p:cNvPr id="4" name="Rectangle 3">
            <a:extLst>
              <a:ext uri="{FF2B5EF4-FFF2-40B4-BE49-F238E27FC236}">
                <a16:creationId xmlns:a16="http://schemas.microsoft.com/office/drawing/2014/main" id="{0192831C-BB3C-4E8F-AB4F-68A8325C3930}"/>
              </a:ext>
            </a:extLst>
          </p:cNvPr>
          <p:cNvSpPr/>
          <p:nvPr/>
        </p:nvSpPr>
        <p:spPr>
          <a:xfrm>
            <a:off x="0" y="5903650"/>
            <a:ext cx="12192000" cy="47051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2" descr="Stock Primary School">
            <a:extLst>
              <a:ext uri="{FF2B5EF4-FFF2-40B4-BE49-F238E27FC236}">
                <a16:creationId xmlns:a16="http://schemas.microsoft.com/office/drawing/2014/main" id="{B6B592B0-1D90-4A1A-A573-4E1CD704DC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77471" y="138436"/>
            <a:ext cx="4397303" cy="98392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hlinkClick r:id="rId3" action="ppaction://hlinksldjump"/>
            <a:extLst>
              <a:ext uri="{FF2B5EF4-FFF2-40B4-BE49-F238E27FC236}">
                <a16:creationId xmlns:a16="http://schemas.microsoft.com/office/drawing/2014/main" id="{8EF8D5D8-8345-40B9-AA20-733D464D2DDB}"/>
              </a:ext>
            </a:extLst>
          </p:cNvPr>
          <p:cNvSpPr txBox="1"/>
          <p:nvPr/>
        </p:nvSpPr>
        <p:spPr>
          <a:xfrm>
            <a:off x="11168110" y="6374167"/>
            <a:ext cx="2440156" cy="523220"/>
          </a:xfrm>
          <a:prstGeom prst="rect">
            <a:avLst/>
          </a:prstGeom>
          <a:noFill/>
        </p:spPr>
        <p:txBody>
          <a:bodyPr wrap="square" rtlCol="0">
            <a:spAutoFit/>
          </a:bodyPr>
          <a:lstStyle/>
          <a:p>
            <a:r>
              <a:rPr lang="en-GB" sz="2800" dirty="0"/>
              <a:t>Back</a:t>
            </a:r>
          </a:p>
        </p:txBody>
      </p:sp>
    </p:spTree>
    <p:extLst>
      <p:ext uri="{BB962C8B-B14F-4D97-AF65-F5344CB8AC3E}">
        <p14:creationId xmlns:p14="http://schemas.microsoft.com/office/powerpoint/2010/main" val="29041144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56911-8360-481E-87A9-B5C1B3265CF1}"/>
              </a:ext>
            </a:extLst>
          </p:cNvPr>
          <p:cNvSpPr>
            <a:spLocks noGrp="1"/>
          </p:cNvSpPr>
          <p:nvPr>
            <p:ph type="ctrTitle"/>
          </p:nvPr>
        </p:nvSpPr>
        <p:spPr>
          <a:xfrm>
            <a:off x="146204" y="-1055364"/>
            <a:ext cx="9144000" cy="2387600"/>
          </a:xfrm>
        </p:spPr>
        <p:txBody>
          <a:bodyPr>
            <a:normAutofit/>
          </a:bodyPr>
          <a:lstStyle/>
          <a:p>
            <a:pPr algn="l"/>
            <a:r>
              <a:rPr lang="en-GB" sz="4000" b="1" u="sng" dirty="0"/>
              <a:t>What if a child has a medical need?</a:t>
            </a:r>
          </a:p>
        </p:txBody>
      </p:sp>
      <p:sp>
        <p:nvSpPr>
          <p:cNvPr id="3" name="Subtitle 2">
            <a:extLst>
              <a:ext uri="{FF2B5EF4-FFF2-40B4-BE49-F238E27FC236}">
                <a16:creationId xmlns:a16="http://schemas.microsoft.com/office/drawing/2014/main" id="{4E3215CA-79DA-4320-A0A2-2015AAF36677}"/>
              </a:ext>
            </a:extLst>
          </p:cNvPr>
          <p:cNvSpPr>
            <a:spLocks noGrp="1"/>
          </p:cNvSpPr>
          <p:nvPr>
            <p:ph type="subTitle" idx="1"/>
          </p:nvPr>
        </p:nvSpPr>
        <p:spPr>
          <a:xfrm>
            <a:off x="263370" y="1488281"/>
            <a:ext cx="11304234" cy="4042507"/>
          </a:xfrm>
        </p:spPr>
        <p:txBody>
          <a:bodyPr>
            <a:normAutofit/>
          </a:bodyPr>
          <a:lstStyle/>
          <a:p>
            <a:pPr marL="342900" indent="-342900" algn="l">
              <a:buFont typeface="Arial" panose="020B0604020202020204" pitchFamily="34" charset="0"/>
              <a:buChar char="•"/>
            </a:pPr>
            <a:r>
              <a:rPr lang="en-GB" dirty="0"/>
              <a:t>If your child has a medical need the school must be informed. </a:t>
            </a:r>
          </a:p>
          <a:p>
            <a:pPr marL="342900" indent="-342900" algn="l">
              <a:buFont typeface="Arial" panose="020B0604020202020204" pitchFamily="34" charset="0"/>
              <a:buChar char="•"/>
            </a:pPr>
            <a:r>
              <a:rPr lang="en-GB" dirty="0"/>
              <a:t>If your child has a complex medical need, they may need a comprehensive care plan. This will be shared with </a:t>
            </a:r>
            <a:r>
              <a:rPr lang="en-GB" u="sng" dirty="0"/>
              <a:t>all</a:t>
            </a:r>
            <a:r>
              <a:rPr lang="en-GB" dirty="0"/>
              <a:t> staff. </a:t>
            </a:r>
          </a:p>
          <a:p>
            <a:pPr marL="342900" indent="-342900" algn="l">
              <a:buFont typeface="Arial" panose="020B0604020202020204" pitchFamily="34" charset="0"/>
              <a:buChar char="•"/>
            </a:pPr>
            <a:r>
              <a:rPr lang="en-GB" dirty="0"/>
              <a:t>If your child needs medicine within the school day, the office will need to be informed and a form must be completed. </a:t>
            </a:r>
          </a:p>
        </p:txBody>
      </p:sp>
      <p:sp>
        <p:nvSpPr>
          <p:cNvPr id="4" name="Rectangle 3">
            <a:extLst>
              <a:ext uri="{FF2B5EF4-FFF2-40B4-BE49-F238E27FC236}">
                <a16:creationId xmlns:a16="http://schemas.microsoft.com/office/drawing/2014/main" id="{0192831C-BB3C-4E8F-AB4F-68A8325C3930}"/>
              </a:ext>
            </a:extLst>
          </p:cNvPr>
          <p:cNvSpPr/>
          <p:nvPr/>
        </p:nvSpPr>
        <p:spPr>
          <a:xfrm>
            <a:off x="0" y="5903650"/>
            <a:ext cx="12192000" cy="47051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2" descr="Stock Primary School">
            <a:extLst>
              <a:ext uri="{FF2B5EF4-FFF2-40B4-BE49-F238E27FC236}">
                <a16:creationId xmlns:a16="http://schemas.microsoft.com/office/drawing/2014/main" id="{B6B592B0-1D90-4A1A-A573-4E1CD704DC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77471" y="138436"/>
            <a:ext cx="4397303" cy="98392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hlinkClick r:id="rId3" action="ppaction://hlinksldjump"/>
            <a:extLst>
              <a:ext uri="{FF2B5EF4-FFF2-40B4-BE49-F238E27FC236}">
                <a16:creationId xmlns:a16="http://schemas.microsoft.com/office/drawing/2014/main" id="{8EF8D5D8-8345-40B9-AA20-733D464D2DDB}"/>
              </a:ext>
            </a:extLst>
          </p:cNvPr>
          <p:cNvSpPr txBox="1"/>
          <p:nvPr/>
        </p:nvSpPr>
        <p:spPr>
          <a:xfrm>
            <a:off x="11168110" y="6374167"/>
            <a:ext cx="2440156" cy="523220"/>
          </a:xfrm>
          <a:prstGeom prst="rect">
            <a:avLst/>
          </a:prstGeom>
          <a:noFill/>
        </p:spPr>
        <p:txBody>
          <a:bodyPr wrap="square" rtlCol="0">
            <a:spAutoFit/>
          </a:bodyPr>
          <a:lstStyle/>
          <a:p>
            <a:r>
              <a:rPr lang="en-GB" sz="2800" dirty="0"/>
              <a:t>Back</a:t>
            </a:r>
          </a:p>
        </p:txBody>
      </p:sp>
    </p:spTree>
    <p:extLst>
      <p:ext uri="{BB962C8B-B14F-4D97-AF65-F5344CB8AC3E}">
        <p14:creationId xmlns:p14="http://schemas.microsoft.com/office/powerpoint/2010/main" val="34915523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56911-8360-481E-87A9-B5C1B3265CF1}"/>
              </a:ext>
            </a:extLst>
          </p:cNvPr>
          <p:cNvSpPr>
            <a:spLocks noGrp="1"/>
          </p:cNvSpPr>
          <p:nvPr>
            <p:ph type="ctrTitle"/>
          </p:nvPr>
        </p:nvSpPr>
        <p:spPr>
          <a:xfrm>
            <a:off x="217226" y="-563401"/>
            <a:ext cx="9144000" cy="2387600"/>
          </a:xfrm>
        </p:spPr>
        <p:txBody>
          <a:bodyPr>
            <a:normAutofit/>
          </a:bodyPr>
          <a:lstStyle/>
          <a:p>
            <a:pPr algn="l"/>
            <a:r>
              <a:rPr lang="en-GB" sz="4000" b="1" u="sng" dirty="0"/>
              <a:t>How does the school involve other bodies, LA support, voluntary organisations? </a:t>
            </a:r>
          </a:p>
        </p:txBody>
      </p:sp>
      <p:sp>
        <p:nvSpPr>
          <p:cNvPr id="3" name="Subtitle 2">
            <a:extLst>
              <a:ext uri="{FF2B5EF4-FFF2-40B4-BE49-F238E27FC236}">
                <a16:creationId xmlns:a16="http://schemas.microsoft.com/office/drawing/2014/main" id="{4E3215CA-79DA-4320-A0A2-2015AAF36677}"/>
              </a:ext>
            </a:extLst>
          </p:cNvPr>
          <p:cNvSpPr>
            <a:spLocks noGrp="1"/>
          </p:cNvSpPr>
          <p:nvPr>
            <p:ph type="subTitle" idx="1"/>
          </p:nvPr>
        </p:nvSpPr>
        <p:spPr>
          <a:xfrm>
            <a:off x="306003" y="1824199"/>
            <a:ext cx="10514120" cy="4150973"/>
          </a:xfrm>
        </p:spPr>
        <p:txBody>
          <a:bodyPr>
            <a:normAutofit fontScale="70000" lnSpcReduction="20000"/>
          </a:bodyPr>
          <a:lstStyle/>
          <a:p>
            <a:pPr algn="l"/>
            <a:r>
              <a:rPr lang="en-GB" dirty="0"/>
              <a:t>We work with a wide range of professionals including: </a:t>
            </a:r>
          </a:p>
          <a:p>
            <a:pPr marL="342900" indent="-342900" algn="l">
              <a:buFont typeface="Arial" panose="020B0604020202020204" pitchFamily="34" charset="0"/>
              <a:buChar char="•"/>
            </a:pPr>
            <a:r>
              <a:rPr lang="en-GB" dirty="0"/>
              <a:t>Educational Psychologists </a:t>
            </a:r>
          </a:p>
          <a:p>
            <a:pPr marL="342900" indent="-342900" algn="l">
              <a:buFont typeface="Arial" panose="020B0604020202020204" pitchFamily="34" charset="0"/>
              <a:buChar char="•"/>
            </a:pPr>
            <a:r>
              <a:rPr lang="en-GB" dirty="0"/>
              <a:t>Occupational therapists</a:t>
            </a:r>
          </a:p>
          <a:p>
            <a:pPr marL="342900" indent="-342900" algn="l">
              <a:buFont typeface="Arial" panose="020B0604020202020204" pitchFamily="34" charset="0"/>
              <a:buChar char="•"/>
            </a:pPr>
            <a:r>
              <a:rPr lang="en-GB" dirty="0"/>
              <a:t>Speech and language therapists</a:t>
            </a:r>
          </a:p>
          <a:p>
            <a:pPr marL="342900" indent="-342900" algn="l">
              <a:buFont typeface="Arial" panose="020B0604020202020204" pitchFamily="34" charset="0"/>
              <a:buChar char="•"/>
            </a:pPr>
            <a:r>
              <a:rPr lang="en-GB" dirty="0"/>
              <a:t>CAMHS</a:t>
            </a:r>
          </a:p>
          <a:p>
            <a:pPr marL="342900" indent="-342900" algn="l">
              <a:buFont typeface="Arial" panose="020B0604020202020204" pitchFamily="34" charset="0"/>
              <a:buChar char="•"/>
            </a:pPr>
            <a:r>
              <a:rPr lang="en-GB" dirty="0"/>
              <a:t>The Autism Outreach Service </a:t>
            </a:r>
          </a:p>
          <a:p>
            <a:pPr algn="l"/>
            <a:r>
              <a:rPr lang="en-GB" dirty="0"/>
              <a:t>We can also work with or refer to charities and external agencies such as:</a:t>
            </a:r>
          </a:p>
          <a:p>
            <a:pPr marL="342900" indent="-342900" algn="l">
              <a:buFont typeface="Arial" panose="020B0604020202020204" pitchFamily="34" charset="0"/>
              <a:buChar char="•"/>
            </a:pPr>
            <a:r>
              <a:rPr lang="en-GB" dirty="0"/>
              <a:t>Snap </a:t>
            </a:r>
          </a:p>
          <a:p>
            <a:pPr marL="342900" indent="-342900" algn="l">
              <a:buFont typeface="Arial" panose="020B0604020202020204" pitchFamily="34" charset="0"/>
              <a:buChar char="•"/>
            </a:pPr>
            <a:r>
              <a:rPr lang="en-GB" dirty="0"/>
              <a:t>Kids Inspire</a:t>
            </a:r>
          </a:p>
          <a:p>
            <a:pPr marL="342900" indent="-342900" algn="l">
              <a:buFont typeface="Arial" panose="020B0604020202020204" pitchFamily="34" charset="0"/>
              <a:buChar char="•"/>
            </a:pPr>
            <a:r>
              <a:rPr lang="en-GB" dirty="0"/>
              <a:t>Essex Therapy Dogs </a:t>
            </a:r>
          </a:p>
          <a:p>
            <a:pPr marL="342900" indent="-342900" algn="l">
              <a:buFont typeface="Arial" panose="020B0604020202020204" pitchFamily="34" charset="0"/>
              <a:buChar char="•"/>
            </a:pPr>
            <a:r>
              <a:rPr lang="en-GB" dirty="0"/>
              <a:t>Young Carers </a:t>
            </a:r>
          </a:p>
          <a:p>
            <a:pPr marL="342900" indent="-342900" algn="l">
              <a:buFont typeface="Arial" panose="020B0604020202020204" pitchFamily="34" charset="0"/>
              <a:buChar char="•"/>
            </a:pPr>
            <a:r>
              <a:rPr lang="en-GB" dirty="0"/>
              <a:t>The Yo-Yo project</a:t>
            </a:r>
          </a:p>
          <a:p>
            <a:pPr marL="342900" indent="-342900" algn="l">
              <a:buFont typeface="Arial" panose="020B0604020202020204" pitchFamily="34" charset="0"/>
              <a:buChar char="•"/>
            </a:pPr>
            <a:r>
              <a:rPr lang="en-GB" dirty="0"/>
              <a:t>Brentwood Catholic Children’s Society</a:t>
            </a:r>
          </a:p>
        </p:txBody>
      </p:sp>
      <p:sp>
        <p:nvSpPr>
          <p:cNvPr id="4" name="Rectangle 3">
            <a:extLst>
              <a:ext uri="{FF2B5EF4-FFF2-40B4-BE49-F238E27FC236}">
                <a16:creationId xmlns:a16="http://schemas.microsoft.com/office/drawing/2014/main" id="{0192831C-BB3C-4E8F-AB4F-68A8325C3930}"/>
              </a:ext>
            </a:extLst>
          </p:cNvPr>
          <p:cNvSpPr/>
          <p:nvPr/>
        </p:nvSpPr>
        <p:spPr>
          <a:xfrm>
            <a:off x="0" y="5903650"/>
            <a:ext cx="12192000" cy="47051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2" descr="Stock Primary School">
            <a:extLst>
              <a:ext uri="{FF2B5EF4-FFF2-40B4-BE49-F238E27FC236}">
                <a16:creationId xmlns:a16="http://schemas.microsoft.com/office/drawing/2014/main" id="{B6B592B0-1D90-4A1A-A573-4E1CD704DC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77471" y="138436"/>
            <a:ext cx="4397303" cy="98392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hlinkClick r:id="rId3" action="ppaction://hlinksldjump"/>
            <a:extLst>
              <a:ext uri="{FF2B5EF4-FFF2-40B4-BE49-F238E27FC236}">
                <a16:creationId xmlns:a16="http://schemas.microsoft.com/office/drawing/2014/main" id="{8E45131A-A282-401F-B6C9-012E542B569A}"/>
              </a:ext>
            </a:extLst>
          </p:cNvPr>
          <p:cNvSpPr txBox="1"/>
          <p:nvPr/>
        </p:nvSpPr>
        <p:spPr>
          <a:xfrm>
            <a:off x="11168110" y="6374167"/>
            <a:ext cx="2440156" cy="523220"/>
          </a:xfrm>
          <a:prstGeom prst="rect">
            <a:avLst/>
          </a:prstGeom>
          <a:noFill/>
        </p:spPr>
        <p:txBody>
          <a:bodyPr wrap="square" rtlCol="0">
            <a:spAutoFit/>
          </a:bodyPr>
          <a:lstStyle/>
          <a:p>
            <a:r>
              <a:rPr lang="en-GB" sz="2800" dirty="0"/>
              <a:t>Back</a:t>
            </a:r>
          </a:p>
        </p:txBody>
      </p:sp>
    </p:spTree>
    <p:extLst>
      <p:ext uri="{BB962C8B-B14F-4D97-AF65-F5344CB8AC3E}">
        <p14:creationId xmlns:p14="http://schemas.microsoft.com/office/powerpoint/2010/main" val="28913257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56911-8360-481E-87A9-B5C1B3265CF1}"/>
              </a:ext>
            </a:extLst>
          </p:cNvPr>
          <p:cNvSpPr>
            <a:spLocks noGrp="1"/>
          </p:cNvSpPr>
          <p:nvPr>
            <p:ph type="ctrTitle"/>
          </p:nvPr>
        </p:nvSpPr>
        <p:spPr>
          <a:xfrm>
            <a:off x="334392" y="-1265237"/>
            <a:ext cx="9144000" cy="2387600"/>
          </a:xfrm>
        </p:spPr>
        <p:txBody>
          <a:bodyPr>
            <a:normAutofit/>
          </a:bodyPr>
          <a:lstStyle/>
          <a:p>
            <a:pPr algn="l"/>
            <a:r>
              <a:rPr lang="en-GB" sz="4000" b="1" u="sng" dirty="0"/>
              <a:t>Contacting the SENCO</a:t>
            </a:r>
          </a:p>
        </p:txBody>
      </p:sp>
      <p:sp>
        <p:nvSpPr>
          <p:cNvPr id="3" name="Subtitle 2">
            <a:extLst>
              <a:ext uri="{FF2B5EF4-FFF2-40B4-BE49-F238E27FC236}">
                <a16:creationId xmlns:a16="http://schemas.microsoft.com/office/drawing/2014/main" id="{4E3215CA-79DA-4320-A0A2-2015AAF36677}"/>
              </a:ext>
            </a:extLst>
          </p:cNvPr>
          <p:cNvSpPr>
            <a:spLocks noGrp="1"/>
          </p:cNvSpPr>
          <p:nvPr>
            <p:ph type="subTitle" idx="1"/>
          </p:nvPr>
        </p:nvSpPr>
        <p:spPr>
          <a:xfrm>
            <a:off x="405414" y="1293841"/>
            <a:ext cx="10514120" cy="4494399"/>
          </a:xfrm>
        </p:spPr>
        <p:txBody>
          <a:bodyPr>
            <a:normAutofit fontScale="92500" lnSpcReduction="10000"/>
          </a:bodyPr>
          <a:lstStyle/>
          <a:p>
            <a:pPr algn="l"/>
            <a:r>
              <a:rPr lang="en-GB" sz="1900" dirty="0"/>
              <a:t>The school SENCO is Mrs Louise </a:t>
            </a:r>
            <a:r>
              <a:rPr lang="en-GB" sz="1900" dirty="0" err="1"/>
              <a:t>Blaber</a:t>
            </a:r>
            <a:r>
              <a:rPr lang="en-GB" sz="1900" dirty="0"/>
              <a:t>.   </a:t>
            </a:r>
          </a:p>
          <a:p>
            <a:pPr algn="l"/>
            <a:r>
              <a:rPr lang="en-GB" sz="1900" dirty="0"/>
              <a:t>Mrs </a:t>
            </a:r>
            <a:r>
              <a:rPr lang="en-GB" sz="1900" dirty="0" err="1"/>
              <a:t>Blaber</a:t>
            </a:r>
            <a:r>
              <a:rPr lang="en-GB" sz="1900" dirty="0"/>
              <a:t> has been at Stock Primary School since January 2023 and began her role as SENCO in September 2024. She is undertaking the mandatory training and will complete this in April 2025. (NPQSENCO) </a:t>
            </a:r>
          </a:p>
          <a:p>
            <a:pPr algn="l"/>
            <a:r>
              <a:rPr lang="en-GB" sz="1900" dirty="0"/>
              <a:t>She meets with senior staff, teachers, LSA’s, families, pupils, governors and other professionals. She identifies training needs and opportunities and monitors the quality and impact of interventions. She works closely with the Local Authority through regular meetings and contact with the school’s Inclusion Partner.</a:t>
            </a:r>
            <a:r>
              <a:rPr lang="en-GB" sz="1900" b="1" dirty="0"/>
              <a:t> </a:t>
            </a:r>
            <a:r>
              <a:rPr lang="en-GB" sz="1900" dirty="0"/>
              <a:t> </a:t>
            </a:r>
          </a:p>
          <a:p>
            <a:pPr algn="l"/>
            <a:r>
              <a:rPr lang="en-GB" sz="1900" dirty="0"/>
              <a:t>She works two days a week in capacity as SENCO, usually Tuesday and Wednesday, and is contactable in person through the school office, by phone or by email.  She is also in class in Year 2 on a Friday.  Any concerns raised will be dealt with as quickly as possible. </a:t>
            </a:r>
          </a:p>
          <a:p>
            <a:pPr algn="l"/>
            <a:endParaRPr lang="en-GB" sz="1900" dirty="0"/>
          </a:p>
          <a:p>
            <a:pPr algn="l"/>
            <a:r>
              <a:rPr lang="en-GB" sz="1900" dirty="0"/>
              <a:t>01277 840265 </a:t>
            </a:r>
          </a:p>
          <a:p>
            <a:pPr algn="l"/>
            <a:r>
              <a:rPr lang="en-GB" sz="1900" u="sng" dirty="0"/>
              <a:t>Senco@stockessex.co.uk</a:t>
            </a:r>
            <a:r>
              <a:rPr lang="en-GB" sz="1900" dirty="0"/>
              <a:t>   </a:t>
            </a:r>
          </a:p>
          <a:p>
            <a:pPr algn="l"/>
            <a:endParaRPr lang="en-GB" sz="1900" dirty="0"/>
          </a:p>
          <a:p>
            <a:pPr algn="l"/>
            <a:r>
              <a:rPr lang="en-GB" sz="1900" dirty="0"/>
              <a:t>Please get in touch with any concerns</a:t>
            </a:r>
            <a:r>
              <a:rPr lang="en-GB" dirty="0"/>
              <a:t>. </a:t>
            </a:r>
          </a:p>
          <a:p>
            <a:endParaRPr lang="en-GB" dirty="0"/>
          </a:p>
        </p:txBody>
      </p:sp>
      <p:sp>
        <p:nvSpPr>
          <p:cNvPr id="4" name="Rectangle 3">
            <a:extLst>
              <a:ext uri="{FF2B5EF4-FFF2-40B4-BE49-F238E27FC236}">
                <a16:creationId xmlns:a16="http://schemas.microsoft.com/office/drawing/2014/main" id="{0192831C-BB3C-4E8F-AB4F-68A8325C3930}"/>
              </a:ext>
            </a:extLst>
          </p:cNvPr>
          <p:cNvSpPr/>
          <p:nvPr/>
        </p:nvSpPr>
        <p:spPr>
          <a:xfrm>
            <a:off x="0" y="5903650"/>
            <a:ext cx="12192000" cy="47051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2" descr="Stock Primary School">
            <a:extLst>
              <a:ext uri="{FF2B5EF4-FFF2-40B4-BE49-F238E27FC236}">
                <a16:creationId xmlns:a16="http://schemas.microsoft.com/office/drawing/2014/main" id="{B6B592B0-1D90-4A1A-A573-4E1CD704DC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77471" y="138436"/>
            <a:ext cx="4397303" cy="98392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hlinkClick r:id="rId3" action="ppaction://hlinksldjump"/>
            <a:extLst>
              <a:ext uri="{FF2B5EF4-FFF2-40B4-BE49-F238E27FC236}">
                <a16:creationId xmlns:a16="http://schemas.microsoft.com/office/drawing/2014/main" id="{7A621215-6342-4F63-B2AE-7D6856296339}"/>
              </a:ext>
            </a:extLst>
          </p:cNvPr>
          <p:cNvSpPr txBox="1"/>
          <p:nvPr/>
        </p:nvSpPr>
        <p:spPr>
          <a:xfrm>
            <a:off x="11168110" y="6374167"/>
            <a:ext cx="2440156" cy="523220"/>
          </a:xfrm>
          <a:prstGeom prst="rect">
            <a:avLst/>
          </a:prstGeom>
          <a:noFill/>
        </p:spPr>
        <p:txBody>
          <a:bodyPr wrap="square" rtlCol="0">
            <a:spAutoFit/>
          </a:bodyPr>
          <a:lstStyle/>
          <a:p>
            <a:r>
              <a:rPr lang="en-GB" sz="2800" dirty="0"/>
              <a:t>Back</a:t>
            </a:r>
          </a:p>
        </p:txBody>
      </p:sp>
    </p:spTree>
    <p:extLst>
      <p:ext uri="{BB962C8B-B14F-4D97-AF65-F5344CB8AC3E}">
        <p14:creationId xmlns:p14="http://schemas.microsoft.com/office/powerpoint/2010/main" val="318207264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56911-8360-481E-87A9-B5C1B3265CF1}"/>
              </a:ext>
            </a:extLst>
          </p:cNvPr>
          <p:cNvSpPr>
            <a:spLocks noGrp="1"/>
          </p:cNvSpPr>
          <p:nvPr>
            <p:ph type="ctrTitle"/>
          </p:nvPr>
        </p:nvSpPr>
        <p:spPr>
          <a:xfrm>
            <a:off x="334392" y="-1265237"/>
            <a:ext cx="9144000" cy="2387600"/>
          </a:xfrm>
        </p:spPr>
        <p:txBody>
          <a:bodyPr>
            <a:normAutofit/>
          </a:bodyPr>
          <a:lstStyle/>
          <a:p>
            <a:pPr algn="l"/>
            <a:r>
              <a:rPr lang="en-GB" sz="4000" b="1" u="sng" dirty="0"/>
              <a:t>Governance and Policies</a:t>
            </a:r>
          </a:p>
        </p:txBody>
      </p:sp>
      <p:sp>
        <p:nvSpPr>
          <p:cNvPr id="3" name="Subtitle 2">
            <a:extLst>
              <a:ext uri="{FF2B5EF4-FFF2-40B4-BE49-F238E27FC236}">
                <a16:creationId xmlns:a16="http://schemas.microsoft.com/office/drawing/2014/main" id="{4E3215CA-79DA-4320-A0A2-2015AAF36677}"/>
              </a:ext>
            </a:extLst>
          </p:cNvPr>
          <p:cNvSpPr>
            <a:spLocks noGrp="1"/>
          </p:cNvSpPr>
          <p:nvPr>
            <p:ph type="subTitle" idx="1"/>
          </p:nvPr>
        </p:nvSpPr>
        <p:spPr>
          <a:xfrm>
            <a:off x="405414" y="1293841"/>
            <a:ext cx="10514120" cy="4494399"/>
          </a:xfrm>
        </p:spPr>
        <p:txBody>
          <a:bodyPr>
            <a:normAutofit/>
          </a:bodyPr>
          <a:lstStyle/>
          <a:p>
            <a:pPr algn="l"/>
            <a:r>
              <a:rPr lang="en-GB" dirty="0"/>
              <a:t>There is a SEND Governor whose role is to regularly support and challenge provision for SEND pupils. The SEN Governor and SENCO meet to discuss provision. The SEND Governor reports back to the Governing Body which has a representation of parent Governors.   </a:t>
            </a:r>
          </a:p>
          <a:p>
            <a:pPr algn="l"/>
            <a:r>
              <a:rPr lang="en-GB" dirty="0"/>
              <a:t>Relevant policies, including the SEND Policy, are available from the school website – paper copies can be obtained on request via the school office.   </a:t>
            </a:r>
          </a:p>
          <a:p>
            <a:pPr algn="l"/>
            <a:r>
              <a:rPr lang="en-GB" dirty="0"/>
              <a:t>The school accessibility plan is reviewed regularly to ensure the school building is fully accessible and well maintained.</a:t>
            </a:r>
            <a:r>
              <a:rPr lang="en-GB" b="1" dirty="0"/>
              <a:t>  </a:t>
            </a:r>
            <a:r>
              <a:rPr lang="en-GB" dirty="0"/>
              <a:t> </a:t>
            </a:r>
          </a:p>
          <a:p>
            <a:endParaRPr lang="en-GB" dirty="0"/>
          </a:p>
        </p:txBody>
      </p:sp>
      <p:sp>
        <p:nvSpPr>
          <p:cNvPr id="4" name="Rectangle 3">
            <a:extLst>
              <a:ext uri="{FF2B5EF4-FFF2-40B4-BE49-F238E27FC236}">
                <a16:creationId xmlns:a16="http://schemas.microsoft.com/office/drawing/2014/main" id="{0192831C-BB3C-4E8F-AB4F-68A8325C3930}"/>
              </a:ext>
            </a:extLst>
          </p:cNvPr>
          <p:cNvSpPr/>
          <p:nvPr/>
        </p:nvSpPr>
        <p:spPr>
          <a:xfrm>
            <a:off x="0" y="5903650"/>
            <a:ext cx="12192000" cy="47051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2" descr="Stock Primary School">
            <a:extLst>
              <a:ext uri="{FF2B5EF4-FFF2-40B4-BE49-F238E27FC236}">
                <a16:creationId xmlns:a16="http://schemas.microsoft.com/office/drawing/2014/main" id="{B6B592B0-1D90-4A1A-A573-4E1CD704DC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77471" y="138436"/>
            <a:ext cx="4397303" cy="98392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hlinkClick r:id="rId3" action="ppaction://hlinksldjump"/>
            <a:extLst>
              <a:ext uri="{FF2B5EF4-FFF2-40B4-BE49-F238E27FC236}">
                <a16:creationId xmlns:a16="http://schemas.microsoft.com/office/drawing/2014/main" id="{7064E12D-C73C-4AA6-A900-8BC74989FCAA}"/>
              </a:ext>
            </a:extLst>
          </p:cNvPr>
          <p:cNvSpPr txBox="1"/>
          <p:nvPr/>
        </p:nvSpPr>
        <p:spPr>
          <a:xfrm>
            <a:off x="11168110" y="6374167"/>
            <a:ext cx="2440156" cy="523220"/>
          </a:xfrm>
          <a:prstGeom prst="rect">
            <a:avLst/>
          </a:prstGeom>
          <a:noFill/>
        </p:spPr>
        <p:txBody>
          <a:bodyPr wrap="square" rtlCol="0">
            <a:spAutoFit/>
          </a:bodyPr>
          <a:lstStyle/>
          <a:p>
            <a:r>
              <a:rPr lang="en-GB" sz="2800" dirty="0"/>
              <a:t>Back</a:t>
            </a:r>
          </a:p>
        </p:txBody>
      </p:sp>
    </p:spTree>
    <p:extLst>
      <p:ext uri="{BB962C8B-B14F-4D97-AF65-F5344CB8AC3E}">
        <p14:creationId xmlns:p14="http://schemas.microsoft.com/office/powerpoint/2010/main" val="18501864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56911-8360-481E-87A9-B5C1B3265CF1}"/>
              </a:ext>
            </a:extLst>
          </p:cNvPr>
          <p:cNvSpPr>
            <a:spLocks noGrp="1"/>
          </p:cNvSpPr>
          <p:nvPr>
            <p:ph type="ctrTitle"/>
          </p:nvPr>
        </p:nvSpPr>
        <p:spPr>
          <a:xfrm>
            <a:off x="334392" y="-1265237"/>
            <a:ext cx="9144000" cy="2387600"/>
          </a:xfrm>
        </p:spPr>
        <p:txBody>
          <a:bodyPr>
            <a:normAutofit/>
          </a:bodyPr>
          <a:lstStyle/>
          <a:p>
            <a:pPr algn="l"/>
            <a:r>
              <a:rPr lang="en-GB" sz="4000" b="1" u="sng" dirty="0"/>
              <a:t>Complaints</a:t>
            </a:r>
          </a:p>
        </p:txBody>
      </p:sp>
      <p:sp>
        <p:nvSpPr>
          <p:cNvPr id="3" name="Subtitle 2">
            <a:extLst>
              <a:ext uri="{FF2B5EF4-FFF2-40B4-BE49-F238E27FC236}">
                <a16:creationId xmlns:a16="http://schemas.microsoft.com/office/drawing/2014/main" id="{4E3215CA-79DA-4320-A0A2-2015AAF36677}"/>
              </a:ext>
            </a:extLst>
          </p:cNvPr>
          <p:cNvSpPr>
            <a:spLocks noGrp="1"/>
          </p:cNvSpPr>
          <p:nvPr>
            <p:ph type="subTitle" idx="1"/>
          </p:nvPr>
        </p:nvSpPr>
        <p:spPr>
          <a:xfrm>
            <a:off x="405414" y="1293843"/>
            <a:ext cx="10514120" cy="3198258"/>
          </a:xfrm>
        </p:spPr>
        <p:txBody>
          <a:bodyPr>
            <a:normAutofit/>
          </a:bodyPr>
          <a:lstStyle/>
          <a:p>
            <a:pPr algn="l"/>
            <a:r>
              <a:rPr lang="en-GB" sz="1900" b="1" dirty="0"/>
              <a:t>Governing body arrangements for complaints from parents of pupils with special educational needs.</a:t>
            </a:r>
            <a:r>
              <a:rPr lang="en-GB" sz="1900" dirty="0"/>
              <a:t>   </a:t>
            </a:r>
          </a:p>
          <a:p>
            <a:pPr algn="l"/>
            <a:r>
              <a:rPr lang="en-GB" sz="1900" dirty="0"/>
              <a:t>The school has an “"open-door"” policy. We aim to resolve issues swiftly and in person, hoping to reach a mutual agreement and understanding.  </a:t>
            </a:r>
          </a:p>
          <a:p>
            <a:pPr algn="l"/>
            <a:r>
              <a:rPr lang="en-GB" sz="1900" dirty="0"/>
              <a:t>A parent’s first port of call is to arrange for a meeting with the class teacher.  </a:t>
            </a:r>
          </a:p>
          <a:p>
            <a:pPr algn="l"/>
            <a:r>
              <a:rPr lang="en-GB" sz="1900" dirty="0"/>
              <a:t>If necessary or appropriate, they would then go to the SENCO, after which, the matter progresses to the Headteacher  </a:t>
            </a:r>
          </a:p>
          <a:p>
            <a:pPr algn="l"/>
            <a:r>
              <a:rPr lang="en-GB" sz="1900" dirty="0"/>
              <a:t>In the unlikely event that the matter is not concluded, the Complaints procedure can be read on the school website, or a copy can be obtained from the School Office on request.</a:t>
            </a:r>
            <a:r>
              <a:rPr lang="en-GB" sz="1900" b="1" dirty="0"/>
              <a:t>  </a:t>
            </a:r>
            <a:r>
              <a:rPr lang="en-GB" sz="1900" dirty="0"/>
              <a:t> </a:t>
            </a:r>
          </a:p>
          <a:p>
            <a:endParaRPr lang="en-GB" dirty="0"/>
          </a:p>
        </p:txBody>
      </p:sp>
      <p:sp>
        <p:nvSpPr>
          <p:cNvPr id="4" name="Rectangle 3">
            <a:extLst>
              <a:ext uri="{FF2B5EF4-FFF2-40B4-BE49-F238E27FC236}">
                <a16:creationId xmlns:a16="http://schemas.microsoft.com/office/drawing/2014/main" id="{0192831C-BB3C-4E8F-AB4F-68A8325C3930}"/>
              </a:ext>
            </a:extLst>
          </p:cNvPr>
          <p:cNvSpPr/>
          <p:nvPr/>
        </p:nvSpPr>
        <p:spPr>
          <a:xfrm>
            <a:off x="0" y="5903650"/>
            <a:ext cx="12192000" cy="47051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2" descr="Stock Primary School">
            <a:extLst>
              <a:ext uri="{FF2B5EF4-FFF2-40B4-BE49-F238E27FC236}">
                <a16:creationId xmlns:a16="http://schemas.microsoft.com/office/drawing/2014/main" id="{B6B592B0-1D90-4A1A-A573-4E1CD704DC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77471" y="138436"/>
            <a:ext cx="4397303" cy="98392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hlinkClick r:id="rId3" action="ppaction://hlinksldjump"/>
            <a:extLst>
              <a:ext uri="{FF2B5EF4-FFF2-40B4-BE49-F238E27FC236}">
                <a16:creationId xmlns:a16="http://schemas.microsoft.com/office/drawing/2014/main" id="{C210D101-921B-4B15-BA35-286054D7E393}"/>
              </a:ext>
            </a:extLst>
          </p:cNvPr>
          <p:cNvSpPr txBox="1"/>
          <p:nvPr/>
        </p:nvSpPr>
        <p:spPr>
          <a:xfrm>
            <a:off x="11168110" y="6374167"/>
            <a:ext cx="2440156" cy="523220"/>
          </a:xfrm>
          <a:prstGeom prst="rect">
            <a:avLst/>
          </a:prstGeom>
          <a:noFill/>
        </p:spPr>
        <p:txBody>
          <a:bodyPr wrap="square" rtlCol="0">
            <a:spAutoFit/>
          </a:bodyPr>
          <a:lstStyle/>
          <a:p>
            <a:r>
              <a:rPr lang="en-GB" sz="2800" dirty="0"/>
              <a:t>Back</a:t>
            </a:r>
          </a:p>
        </p:txBody>
      </p:sp>
    </p:spTree>
    <p:extLst>
      <p:ext uri="{BB962C8B-B14F-4D97-AF65-F5344CB8AC3E}">
        <p14:creationId xmlns:p14="http://schemas.microsoft.com/office/powerpoint/2010/main" val="266288091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56911-8360-481E-87A9-B5C1B3265CF1}"/>
              </a:ext>
            </a:extLst>
          </p:cNvPr>
          <p:cNvSpPr>
            <a:spLocks noGrp="1"/>
          </p:cNvSpPr>
          <p:nvPr>
            <p:ph type="ctrTitle"/>
          </p:nvPr>
        </p:nvSpPr>
        <p:spPr>
          <a:xfrm>
            <a:off x="217226" y="-1265237"/>
            <a:ext cx="9144000" cy="2387600"/>
          </a:xfrm>
        </p:spPr>
        <p:txBody>
          <a:bodyPr>
            <a:normAutofit/>
          </a:bodyPr>
          <a:lstStyle/>
          <a:p>
            <a:pPr algn="l"/>
            <a:r>
              <a:rPr lang="en-GB" sz="4000" b="1" u="sng" dirty="0"/>
              <a:t>Where else can I find access support?</a:t>
            </a:r>
          </a:p>
        </p:txBody>
      </p:sp>
      <p:sp>
        <p:nvSpPr>
          <p:cNvPr id="3" name="Subtitle 2">
            <a:extLst>
              <a:ext uri="{FF2B5EF4-FFF2-40B4-BE49-F238E27FC236}">
                <a16:creationId xmlns:a16="http://schemas.microsoft.com/office/drawing/2014/main" id="{4E3215CA-79DA-4320-A0A2-2015AAF36677}"/>
              </a:ext>
            </a:extLst>
          </p:cNvPr>
          <p:cNvSpPr>
            <a:spLocks noGrp="1"/>
          </p:cNvSpPr>
          <p:nvPr>
            <p:ph type="subTitle" idx="1"/>
          </p:nvPr>
        </p:nvSpPr>
        <p:spPr>
          <a:xfrm>
            <a:off x="370894" y="1312332"/>
            <a:ext cx="4778156" cy="4662339"/>
          </a:xfrm>
        </p:spPr>
        <p:txBody>
          <a:bodyPr>
            <a:normAutofit/>
          </a:bodyPr>
          <a:lstStyle/>
          <a:p>
            <a:pPr algn="l"/>
            <a:r>
              <a:rPr lang="en-GB" sz="1900" b="1" dirty="0"/>
              <a:t>Essex Local Offer </a:t>
            </a:r>
          </a:p>
          <a:p>
            <a:pPr algn="l"/>
            <a:endParaRPr lang="en-GB" sz="1900" b="1" dirty="0"/>
          </a:p>
          <a:p>
            <a:pPr algn="l"/>
            <a:endParaRPr lang="en-GB" sz="1900" b="1" dirty="0"/>
          </a:p>
          <a:p>
            <a:pPr algn="l"/>
            <a:endParaRPr lang="en-GB" sz="1900" b="1" dirty="0"/>
          </a:p>
          <a:p>
            <a:pPr algn="l"/>
            <a:r>
              <a:rPr lang="en-GB" sz="1900" b="1" dirty="0"/>
              <a:t>SNAP </a:t>
            </a:r>
          </a:p>
          <a:p>
            <a:pPr algn="l"/>
            <a:endParaRPr lang="en-GB" sz="1900" b="1" dirty="0"/>
          </a:p>
          <a:p>
            <a:pPr algn="l"/>
            <a:endParaRPr lang="en-GB" sz="1900" b="1" dirty="0"/>
          </a:p>
          <a:p>
            <a:pPr algn="l"/>
            <a:endParaRPr lang="en-GB" sz="1900" b="1" dirty="0"/>
          </a:p>
          <a:p>
            <a:pPr algn="l"/>
            <a:r>
              <a:rPr lang="en-GB" sz="1900" b="1" dirty="0"/>
              <a:t>Kids Inspire </a:t>
            </a:r>
          </a:p>
          <a:p>
            <a:endParaRPr lang="en-GB" dirty="0"/>
          </a:p>
        </p:txBody>
      </p:sp>
      <p:sp>
        <p:nvSpPr>
          <p:cNvPr id="4" name="Rectangle 3">
            <a:extLst>
              <a:ext uri="{FF2B5EF4-FFF2-40B4-BE49-F238E27FC236}">
                <a16:creationId xmlns:a16="http://schemas.microsoft.com/office/drawing/2014/main" id="{0192831C-BB3C-4E8F-AB4F-68A8325C3930}"/>
              </a:ext>
            </a:extLst>
          </p:cNvPr>
          <p:cNvSpPr/>
          <p:nvPr/>
        </p:nvSpPr>
        <p:spPr>
          <a:xfrm>
            <a:off x="0" y="5903650"/>
            <a:ext cx="12192000" cy="47051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2" descr="Stock Primary School">
            <a:extLst>
              <a:ext uri="{FF2B5EF4-FFF2-40B4-BE49-F238E27FC236}">
                <a16:creationId xmlns:a16="http://schemas.microsoft.com/office/drawing/2014/main" id="{B6B592B0-1D90-4A1A-A573-4E1CD704DC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77471" y="138436"/>
            <a:ext cx="4397303" cy="98392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hlinkClick r:id="rId3" action="ppaction://hlinksldjump"/>
            <a:extLst>
              <a:ext uri="{FF2B5EF4-FFF2-40B4-BE49-F238E27FC236}">
                <a16:creationId xmlns:a16="http://schemas.microsoft.com/office/drawing/2014/main" id="{C210D101-921B-4B15-BA35-286054D7E393}"/>
              </a:ext>
            </a:extLst>
          </p:cNvPr>
          <p:cNvSpPr txBox="1"/>
          <p:nvPr/>
        </p:nvSpPr>
        <p:spPr>
          <a:xfrm>
            <a:off x="11168110" y="6374167"/>
            <a:ext cx="2440156" cy="523220"/>
          </a:xfrm>
          <a:prstGeom prst="rect">
            <a:avLst/>
          </a:prstGeom>
          <a:noFill/>
        </p:spPr>
        <p:txBody>
          <a:bodyPr wrap="square" rtlCol="0">
            <a:spAutoFit/>
          </a:bodyPr>
          <a:lstStyle/>
          <a:p>
            <a:r>
              <a:rPr lang="en-GB" sz="2800" dirty="0"/>
              <a:t>Back</a:t>
            </a:r>
          </a:p>
        </p:txBody>
      </p:sp>
      <p:pic>
        <p:nvPicPr>
          <p:cNvPr id="20482" name="Picture 2" descr="SEND - Langham Primary Academy">
            <a:hlinkClick r:id="rId4"/>
            <a:extLst>
              <a:ext uri="{FF2B5EF4-FFF2-40B4-BE49-F238E27FC236}">
                <a16:creationId xmlns:a16="http://schemas.microsoft.com/office/drawing/2014/main" id="{CD52BEF5-66D3-426F-BDE8-5298153E4E4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06488" y="1244556"/>
            <a:ext cx="2082738" cy="1055254"/>
          </a:xfrm>
          <a:prstGeom prst="rect">
            <a:avLst/>
          </a:prstGeom>
          <a:noFill/>
          <a:extLst>
            <a:ext uri="{909E8E84-426E-40DD-AFC4-6F175D3DCCD1}">
              <a14:hiddenFill xmlns:a14="http://schemas.microsoft.com/office/drawing/2010/main">
                <a:solidFill>
                  <a:srgbClr val="FFFFFF"/>
                </a:solidFill>
              </a14:hiddenFill>
            </a:ext>
          </a:extLst>
        </p:spPr>
      </p:pic>
      <p:pic>
        <p:nvPicPr>
          <p:cNvPr id="20484" name="Picture 4" descr="SNAP Charity - Registered Charity No ...">
            <a:hlinkClick r:id="rId6"/>
            <a:extLst>
              <a:ext uri="{FF2B5EF4-FFF2-40B4-BE49-F238E27FC236}">
                <a16:creationId xmlns:a16="http://schemas.microsoft.com/office/drawing/2014/main" id="{DA561A69-91B1-41A4-AE96-C532E63C270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69293" y="2422003"/>
            <a:ext cx="1745656" cy="1645121"/>
          </a:xfrm>
          <a:prstGeom prst="rect">
            <a:avLst/>
          </a:prstGeom>
          <a:noFill/>
          <a:extLst>
            <a:ext uri="{909E8E84-426E-40DD-AFC4-6F175D3DCCD1}">
              <a14:hiddenFill xmlns:a14="http://schemas.microsoft.com/office/drawing/2010/main">
                <a:solidFill>
                  <a:srgbClr val="FFFFFF"/>
                </a:solidFill>
              </a14:hiddenFill>
            </a:ext>
          </a:extLst>
        </p:spPr>
      </p:pic>
      <p:pic>
        <p:nvPicPr>
          <p:cNvPr id="20486" name="Picture 6" descr="Kids Inspire">
            <a:hlinkClick r:id="rId8"/>
            <a:extLst>
              <a:ext uri="{FF2B5EF4-FFF2-40B4-BE49-F238E27FC236}">
                <a16:creationId xmlns:a16="http://schemas.microsoft.com/office/drawing/2014/main" id="{BB7E0686-0F45-4AA4-9CFD-A6ECFCFECF9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059260" y="4347959"/>
            <a:ext cx="1365722" cy="1365722"/>
          </a:xfrm>
          <a:prstGeom prst="rect">
            <a:avLst/>
          </a:prstGeom>
          <a:noFill/>
          <a:extLst>
            <a:ext uri="{909E8E84-426E-40DD-AFC4-6F175D3DCCD1}">
              <a14:hiddenFill xmlns:a14="http://schemas.microsoft.com/office/drawing/2010/main">
                <a:solidFill>
                  <a:srgbClr val="FFFFFF"/>
                </a:solidFill>
              </a14:hiddenFill>
            </a:ext>
          </a:extLst>
        </p:spPr>
      </p:pic>
      <p:sp>
        <p:nvSpPr>
          <p:cNvPr id="10" name="Subtitle 2">
            <a:extLst>
              <a:ext uri="{FF2B5EF4-FFF2-40B4-BE49-F238E27FC236}">
                <a16:creationId xmlns:a16="http://schemas.microsoft.com/office/drawing/2014/main" id="{B257EBFA-001B-4C39-9DFC-FDA483B2D5B4}"/>
              </a:ext>
            </a:extLst>
          </p:cNvPr>
          <p:cNvSpPr txBox="1">
            <a:spLocks/>
          </p:cNvSpPr>
          <p:nvPr/>
        </p:nvSpPr>
        <p:spPr>
          <a:xfrm>
            <a:off x="6096000" y="1312332"/>
            <a:ext cx="4778156" cy="466233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sz="1900" b="1" dirty="0"/>
              <a:t>SENDIAS</a:t>
            </a:r>
          </a:p>
          <a:p>
            <a:pPr algn="l"/>
            <a:endParaRPr lang="en-GB" sz="1900" b="1" dirty="0"/>
          </a:p>
          <a:p>
            <a:pPr algn="l"/>
            <a:endParaRPr lang="en-GB" sz="1900" b="1" dirty="0"/>
          </a:p>
          <a:p>
            <a:pPr algn="l"/>
            <a:endParaRPr lang="en-GB" sz="1900" b="1" dirty="0"/>
          </a:p>
          <a:p>
            <a:pPr algn="l"/>
            <a:r>
              <a:rPr lang="en-GB" sz="1900" b="1" dirty="0"/>
              <a:t>Families in Focus</a:t>
            </a:r>
          </a:p>
          <a:p>
            <a:pPr algn="l"/>
            <a:endParaRPr lang="en-GB" sz="1900" b="1" dirty="0"/>
          </a:p>
          <a:p>
            <a:pPr algn="l"/>
            <a:endParaRPr lang="en-GB" sz="1900" b="1" dirty="0"/>
          </a:p>
          <a:p>
            <a:pPr algn="l"/>
            <a:endParaRPr lang="en-GB" sz="1900" b="1" dirty="0"/>
          </a:p>
          <a:p>
            <a:pPr algn="l"/>
            <a:r>
              <a:rPr lang="en-GB" sz="1900" b="1" dirty="0"/>
              <a:t>Autism Central</a:t>
            </a:r>
          </a:p>
          <a:p>
            <a:endParaRPr lang="en-GB" dirty="0"/>
          </a:p>
        </p:txBody>
      </p:sp>
      <p:pic>
        <p:nvPicPr>
          <p:cNvPr id="20488" name="Picture 8" descr="Essex SEND - Information, Advice and ...">
            <a:hlinkClick r:id="rId10"/>
            <a:extLst>
              <a:ext uri="{FF2B5EF4-FFF2-40B4-BE49-F238E27FC236}">
                <a16:creationId xmlns:a16="http://schemas.microsoft.com/office/drawing/2014/main" id="{E581013A-88BE-46DD-8400-FE147F572E7A}"/>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543828" y="1122363"/>
            <a:ext cx="1518405" cy="1518405"/>
          </a:xfrm>
          <a:prstGeom prst="rect">
            <a:avLst/>
          </a:prstGeom>
          <a:noFill/>
          <a:extLst>
            <a:ext uri="{909E8E84-426E-40DD-AFC4-6F175D3DCCD1}">
              <a14:hiddenFill xmlns:a14="http://schemas.microsoft.com/office/drawing/2010/main">
                <a:solidFill>
                  <a:srgbClr val="FFFFFF"/>
                </a:solidFill>
              </a14:hiddenFill>
            </a:ext>
          </a:extLst>
        </p:spPr>
      </p:pic>
      <p:pic>
        <p:nvPicPr>
          <p:cNvPr id="20490" name="Picture 10" descr="fundraising for Families InFocus (Essex ...">
            <a:hlinkClick r:id="rId12"/>
            <a:extLst>
              <a:ext uri="{FF2B5EF4-FFF2-40B4-BE49-F238E27FC236}">
                <a16:creationId xmlns:a16="http://schemas.microsoft.com/office/drawing/2014/main" id="{AB877077-CB6B-42A7-A1ED-F4350C55C637}"/>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000727" y="2852308"/>
            <a:ext cx="2402574" cy="1220355"/>
          </a:xfrm>
          <a:prstGeom prst="rect">
            <a:avLst/>
          </a:prstGeom>
          <a:noFill/>
          <a:extLst>
            <a:ext uri="{909E8E84-426E-40DD-AFC4-6F175D3DCCD1}">
              <a14:hiddenFill xmlns:a14="http://schemas.microsoft.com/office/drawing/2010/main">
                <a:solidFill>
                  <a:srgbClr val="FFFFFF"/>
                </a:solidFill>
              </a14:hiddenFill>
            </a:ext>
          </a:extLst>
        </p:spPr>
      </p:pic>
      <p:pic>
        <p:nvPicPr>
          <p:cNvPr id="20492" name="Picture 12" descr="Autism Central - Daisy Chain">
            <a:hlinkClick r:id="rId14"/>
            <a:extLst>
              <a:ext uri="{FF2B5EF4-FFF2-40B4-BE49-F238E27FC236}">
                <a16:creationId xmlns:a16="http://schemas.microsoft.com/office/drawing/2014/main" id="{FC9F1DED-35AE-4161-BF9C-31C65EDCC1BD}"/>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7648264" y="4258022"/>
            <a:ext cx="2632077" cy="12995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03101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56911-8360-481E-87A9-B5C1B3265CF1}"/>
              </a:ext>
            </a:extLst>
          </p:cNvPr>
          <p:cNvSpPr>
            <a:spLocks noGrp="1"/>
          </p:cNvSpPr>
          <p:nvPr>
            <p:ph type="ctrTitle"/>
          </p:nvPr>
        </p:nvSpPr>
        <p:spPr>
          <a:xfrm>
            <a:off x="334392" y="-1265237"/>
            <a:ext cx="9144000" cy="2387600"/>
          </a:xfrm>
        </p:spPr>
        <p:txBody>
          <a:bodyPr>
            <a:normAutofit/>
          </a:bodyPr>
          <a:lstStyle/>
          <a:p>
            <a:pPr algn="l"/>
            <a:r>
              <a:rPr lang="en-GB" sz="4000" b="1" u="sng" dirty="0"/>
              <a:t>Glossary of terms</a:t>
            </a:r>
          </a:p>
        </p:txBody>
      </p:sp>
      <p:sp>
        <p:nvSpPr>
          <p:cNvPr id="3" name="Subtitle 2">
            <a:extLst>
              <a:ext uri="{FF2B5EF4-FFF2-40B4-BE49-F238E27FC236}">
                <a16:creationId xmlns:a16="http://schemas.microsoft.com/office/drawing/2014/main" id="{4E3215CA-79DA-4320-A0A2-2015AAF36677}"/>
              </a:ext>
            </a:extLst>
          </p:cNvPr>
          <p:cNvSpPr>
            <a:spLocks noGrp="1"/>
          </p:cNvSpPr>
          <p:nvPr>
            <p:ph type="subTitle" idx="1"/>
          </p:nvPr>
        </p:nvSpPr>
        <p:spPr>
          <a:xfrm>
            <a:off x="405414" y="1293843"/>
            <a:ext cx="10514120" cy="3908472"/>
          </a:xfrm>
        </p:spPr>
        <p:txBody>
          <a:bodyPr>
            <a:normAutofit fontScale="92500" lnSpcReduction="20000"/>
          </a:bodyPr>
          <a:lstStyle/>
          <a:p>
            <a:pPr algn="l"/>
            <a:r>
              <a:rPr lang="en-GB" dirty="0"/>
              <a:t>ASD – Autism Spectrum Disorder</a:t>
            </a:r>
          </a:p>
          <a:p>
            <a:pPr algn="l"/>
            <a:r>
              <a:rPr lang="en-GB" dirty="0"/>
              <a:t>ADHD – Attention Deficit Hyperactivity Disorder</a:t>
            </a:r>
          </a:p>
          <a:p>
            <a:pPr algn="l"/>
            <a:r>
              <a:rPr lang="en-GB" dirty="0"/>
              <a:t>CAMHS – Child and adolescent mental health services</a:t>
            </a:r>
          </a:p>
          <a:p>
            <a:pPr algn="l"/>
            <a:r>
              <a:rPr lang="en-GB" dirty="0"/>
              <a:t>EHCP – Educational Health Care Plan, this is a plan which documents exactly what provision should be in place for a child with additional needs. </a:t>
            </a:r>
          </a:p>
          <a:p>
            <a:pPr algn="l"/>
            <a:r>
              <a:rPr lang="en-GB" dirty="0"/>
              <a:t>One Plan – an individual education plan to support the needs of a child. </a:t>
            </a:r>
          </a:p>
          <a:p>
            <a:pPr algn="l"/>
            <a:r>
              <a:rPr lang="en-GB" dirty="0"/>
              <a:t>SEND – Special education needs and disabilities</a:t>
            </a:r>
          </a:p>
          <a:p>
            <a:pPr algn="l"/>
            <a:r>
              <a:rPr lang="en-GB" dirty="0"/>
              <a:t>SENCO – The Special Educational Needs Co-Ordinator within the school. </a:t>
            </a:r>
          </a:p>
          <a:p>
            <a:pPr algn="l"/>
            <a:r>
              <a:rPr lang="en-GB" dirty="0"/>
              <a:t>SLT – Speech and language therapy</a:t>
            </a:r>
          </a:p>
          <a:p>
            <a:pPr algn="l"/>
            <a:r>
              <a:rPr lang="en-GB" dirty="0"/>
              <a:t>Quality First Teaching – Inclusive teaching practises which should be present in every primary classroom. </a:t>
            </a:r>
          </a:p>
          <a:p>
            <a:pPr algn="l"/>
            <a:endParaRPr lang="en-GB" dirty="0"/>
          </a:p>
          <a:p>
            <a:pPr algn="l"/>
            <a:endParaRPr lang="en-GB" dirty="0"/>
          </a:p>
        </p:txBody>
      </p:sp>
      <p:sp>
        <p:nvSpPr>
          <p:cNvPr id="4" name="Rectangle 3">
            <a:extLst>
              <a:ext uri="{FF2B5EF4-FFF2-40B4-BE49-F238E27FC236}">
                <a16:creationId xmlns:a16="http://schemas.microsoft.com/office/drawing/2014/main" id="{0192831C-BB3C-4E8F-AB4F-68A8325C3930}"/>
              </a:ext>
            </a:extLst>
          </p:cNvPr>
          <p:cNvSpPr/>
          <p:nvPr/>
        </p:nvSpPr>
        <p:spPr>
          <a:xfrm>
            <a:off x="0" y="5903650"/>
            <a:ext cx="12192000" cy="47051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2" descr="Stock Primary School">
            <a:extLst>
              <a:ext uri="{FF2B5EF4-FFF2-40B4-BE49-F238E27FC236}">
                <a16:creationId xmlns:a16="http://schemas.microsoft.com/office/drawing/2014/main" id="{B6B592B0-1D90-4A1A-A573-4E1CD704DC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77471" y="138436"/>
            <a:ext cx="4397303" cy="98392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hlinkClick r:id="rId3" action="ppaction://hlinksldjump"/>
            <a:extLst>
              <a:ext uri="{FF2B5EF4-FFF2-40B4-BE49-F238E27FC236}">
                <a16:creationId xmlns:a16="http://schemas.microsoft.com/office/drawing/2014/main" id="{C210D101-921B-4B15-BA35-286054D7E393}"/>
              </a:ext>
            </a:extLst>
          </p:cNvPr>
          <p:cNvSpPr txBox="1"/>
          <p:nvPr/>
        </p:nvSpPr>
        <p:spPr>
          <a:xfrm>
            <a:off x="11168110" y="6374167"/>
            <a:ext cx="2440156" cy="523220"/>
          </a:xfrm>
          <a:prstGeom prst="rect">
            <a:avLst/>
          </a:prstGeom>
          <a:noFill/>
        </p:spPr>
        <p:txBody>
          <a:bodyPr wrap="square" rtlCol="0">
            <a:spAutoFit/>
          </a:bodyPr>
          <a:lstStyle/>
          <a:p>
            <a:r>
              <a:rPr lang="en-GB" sz="2800" dirty="0"/>
              <a:t>Back</a:t>
            </a:r>
          </a:p>
        </p:txBody>
      </p:sp>
    </p:spTree>
    <p:extLst>
      <p:ext uri="{BB962C8B-B14F-4D97-AF65-F5344CB8AC3E}">
        <p14:creationId xmlns:p14="http://schemas.microsoft.com/office/powerpoint/2010/main" val="11531880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TM16401371[[fn=Atlas]]</Template>
  <TotalTime>4564</TotalTime>
  <Words>3282</Words>
  <Application>Microsoft Office PowerPoint</Application>
  <PresentationFormat>Widescreen</PresentationFormat>
  <Paragraphs>299</Paragraphs>
  <Slides>27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27</vt:i4>
      </vt:variant>
    </vt:vector>
  </HeadingPairs>
  <TitlesOfParts>
    <vt:vector size="31" baseType="lpstr">
      <vt:lpstr>Arial</vt:lpstr>
      <vt:lpstr>Calibri</vt:lpstr>
      <vt:lpstr>Calibri Light</vt:lpstr>
      <vt:lpstr>Office Theme</vt:lpstr>
      <vt:lpstr>Welcome to Stock C of E Primary  School SEND Information Report</vt:lpstr>
      <vt:lpstr>Key People Whilst all teachers are teachers of SEN, the people listed below may be key contacts. </vt:lpstr>
      <vt:lpstr>What can you find in this report?</vt:lpstr>
      <vt:lpstr>Our School Ethos</vt:lpstr>
      <vt:lpstr>Our SEND and Inclusion Vision</vt:lpstr>
      <vt:lpstr>Identification of need</vt:lpstr>
      <vt:lpstr>Identification of need and expertise  of staff</vt:lpstr>
      <vt:lpstr>What kind of SEND needs are provided for?</vt:lpstr>
      <vt:lpstr>Arrangements for consulting parents of children with SEND</vt:lpstr>
      <vt:lpstr>Arrangements for consulting parents of Children with SEND</vt:lpstr>
      <vt:lpstr>Arrangements for informing and involving young people in their education. </vt:lpstr>
      <vt:lpstr>Approach to teaching</vt:lpstr>
      <vt:lpstr>Adaptations to the curriculum </vt:lpstr>
      <vt:lpstr>Our Interventions </vt:lpstr>
      <vt:lpstr>How will Stock C of E support my child when they join the school?</vt:lpstr>
      <vt:lpstr>How will Stock C of E support my child when they move between classes and key stages?</vt:lpstr>
      <vt:lpstr>How will Stock C of E support my child when they transition to secondary school?</vt:lpstr>
      <vt:lpstr>Evaluating the effectiveness of provision</vt:lpstr>
      <vt:lpstr>Emotional and social development</vt:lpstr>
      <vt:lpstr>Who might support my child?</vt:lpstr>
      <vt:lpstr>What if a child has a medical need?</vt:lpstr>
      <vt:lpstr>How does the school involve other bodies, LA support, voluntary organisations? </vt:lpstr>
      <vt:lpstr>Contacting the SENCO</vt:lpstr>
      <vt:lpstr>Governance and Policies</vt:lpstr>
      <vt:lpstr>Complaints</vt:lpstr>
      <vt:lpstr>Where else can I find access support?</vt:lpstr>
      <vt:lpstr>Glossary of terms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Who are we…</dc:title>
  <dc:creator>Mrs.Blaber@STKP.StockPrimary.co.uk</dc:creator>
  <cp:lastModifiedBy>Gareth@STKP.StockPrimary.co.uk</cp:lastModifiedBy>
  <cp:revision>46</cp:revision>
  <dcterms:created xsi:type="dcterms:W3CDTF">2025-05-13T12:54:01Z</dcterms:created>
  <dcterms:modified xsi:type="dcterms:W3CDTF">2026-05-07T17:54:09Z</dcterms:modified>
</cp:coreProperties>
</file>